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59" r:id="rId5"/>
    <p:sldId id="286" r:id="rId6"/>
    <p:sldId id="287" r:id="rId7"/>
    <p:sldId id="261" r:id="rId8"/>
    <p:sldId id="288" r:id="rId9"/>
    <p:sldId id="289" r:id="rId10"/>
    <p:sldId id="290" r:id="rId11"/>
    <p:sldId id="291" r:id="rId12"/>
    <p:sldId id="292" r:id="rId13"/>
    <p:sldId id="296" r:id="rId14"/>
    <p:sldId id="297"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Sniglet" panose="020B0604020202020204" charset="0"/>
      <p:regular r:id="rId21"/>
    </p:embeddedFont>
    <p:embeddedFont>
      <p:font typeface="Patrick Hand SC"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0C6576-CEA7-4335-8886-3F72370CB4A3}">
  <a:tblStyle styleId="{8F0C6576-CEA7-4335-8886-3F72370CB4A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1pPr>
            <a:lvl2pPr lvl="1">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2pPr>
            <a:lvl3pPr lvl="2">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3pPr>
            <a:lvl4pPr lvl="3">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4pPr>
            <a:lvl5pPr lvl="4">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5pPr>
            <a:lvl6pPr lvl="5">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6pPr>
            <a:lvl7pPr lvl="6">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7pPr>
            <a:lvl8pPr lvl="7">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8pPr>
            <a:lvl9pPr lvl="8">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2875398" y="554182"/>
            <a:ext cx="4183493" cy="546851"/>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kk-KZ" sz="1400" dirty="0" smtClean="0">
                <a:solidFill>
                  <a:schemeClr val="tx1"/>
                </a:solidFill>
                <a:latin typeface="Times New Roman" panose="02020603050405020304" pitchFamily="18" charset="0"/>
                <a:cs typeface="Times New Roman" panose="02020603050405020304" pitchFamily="18" charset="0"/>
              </a:rPr>
              <a:t>Қостанай облысы әкімдігі Білім басқармасының </a:t>
            </a:r>
            <a:br>
              <a:rPr lang="kk-KZ" sz="1400" dirty="0" smtClean="0">
                <a:solidFill>
                  <a:schemeClr val="tx1"/>
                </a:solidFill>
                <a:latin typeface="Times New Roman" panose="02020603050405020304" pitchFamily="18" charset="0"/>
                <a:cs typeface="Times New Roman" panose="02020603050405020304" pitchFamily="18" charset="0"/>
              </a:rPr>
            </a:br>
            <a:r>
              <a:rPr lang="kk-KZ" sz="1400" dirty="0" smtClean="0">
                <a:solidFill>
                  <a:schemeClr val="tx1"/>
                </a:solidFill>
                <a:latin typeface="Times New Roman" panose="02020603050405020304" pitchFamily="18" charset="0"/>
                <a:cs typeface="Times New Roman" panose="02020603050405020304" pitchFamily="18" charset="0"/>
              </a:rPr>
              <a:t>Қостанай педагогикалық колледжі КМҚМ</a:t>
            </a:r>
            <a:endParaRPr sz="14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38911" y="1773625"/>
            <a:ext cx="6056466" cy="369332"/>
          </a:xfrm>
          <a:prstGeom prst="rect">
            <a:avLst/>
          </a:prstGeom>
        </p:spPr>
        <p:txBody>
          <a:bodyPr wrap="none">
            <a:spAutoFit/>
          </a:bodyPr>
          <a:lstStyle/>
          <a:p>
            <a:pPr algn="ctr"/>
            <a:r>
              <a:rPr lang="ru-RU" sz="1800" b="1" dirty="0" err="1">
                <a:latin typeface="Times New Roman" pitchFamily="18" charset="0"/>
                <a:cs typeface="Times New Roman" pitchFamily="18" charset="0"/>
              </a:rPr>
              <a:t>Ы.Алтынсариннің</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шығармаларының</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қазақ</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тіліне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әсері</a:t>
            </a:r>
            <a:endParaRPr lang="ru-RU" sz="1800" b="1" dirty="0"/>
          </a:p>
        </p:txBody>
      </p:sp>
      <p:sp>
        <p:nvSpPr>
          <p:cNvPr id="4" name="TextBox 3"/>
          <p:cNvSpPr txBox="1"/>
          <p:nvPr/>
        </p:nvSpPr>
        <p:spPr>
          <a:xfrm>
            <a:off x="1216025" y="3484417"/>
            <a:ext cx="3906981" cy="523220"/>
          </a:xfrm>
          <a:prstGeom prst="rect">
            <a:avLst/>
          </a:prstGeom>
          <a:noFill/>
        </p:spPr>
        <p:txBody>
          <a:bodyPr wrap="square" rtlCol="0">
            <a:spAutoFit/>
          </a:bodyPr>
          <a:lstStyle/>
          <a:p>
            <a:r>
              <a:rPr lang="kk-KZ" b="1" i="1" dirty="0" smtClean="0">
                <a:latin typeface="Times New Roman" panose="02020603050405020304" pitchFamily="18" charset="0"/>
                <a:cs typeface="Times New Roman" panose="02020603050405020304" pitchFamily="18" charset="0"/>
              </a:rPr>
              <a:t>Ғылыми мақаланың авторы: </a:t>
            </a:r>
            <a:r>
              <a:rPr lang="kk-KZ" dirty="0" smtClean="0">
                <a:latin typeface="Times New Roman" panose="02020603050405020304" pitchFamily="18" charset="0"/>
                <a:cs typeface="Times New Roman" panose="02020603050405020304" pitchFamily="18" charset="0"/>
              </a:rPr>
              <a:t>Ибраева Ш.Қ. </a:t>
            </a:r>
          </a:p>
          <a:p>
            <a:r>
              <a:rPr lang="kk-KZ" b="1" i="1" dirty="0" smtClean="0">
                <a:latin typeface="Times New Roman" panose="02020603050405020304" pitchFamily="18" charset="0"/>
                <a:cs typeface="Times New Roman" panose="02020603050405020304" pitchFamily="18" charset="0"/>
              </a:rPr>
              <a:t>Ғылыми жетекшісі: </a:t>
            </a:r>
            <a:r>
              <a:rPr lang="kk-KZ" dirty="0" smtClean="0">
                <a:latin typeface="Times New Roman" panose="02020603050405020304" pitchFamily="18" charset="0"/>
                <a:cs typeface="Times New Roman" panose="02020603050405020304" pitchFamily="18" charset="0"/>
              </a:rPr>
              <a:t>Арыстан Н.Н. </a:t>
            </a:r>
            <a:endParaRPr lang="ru-RU" dirty="0">
              <a:latin typeface="Times New Roman" panose="02020603050405020304" pitchFamily="18" charset="0"/>
              <a:cs typeface="Times New Roman" panose="02020603050405020304" pitchFamily="18" charset="0"/>
            </a:endParaRPr>
          </a:p>
        </p:txBody>
      </p:sp>
      <p:pic>
        <p:nvPicPr>
          <p:cNvPr id="8" name="Picture 2" descr="Ыбырай Алтынсарин - Өмірбаян|01 Қараша 2016, 09:57"/>
          <p:cNvPicPr>
            <a:picLocks noChangeAspect="1" noChangeArrowheads="1"/>
          </p:cNvPicPr>
          <p:nvPr/>
        </p:nvPicPr>
        <p:blipFill>
          <a:blip r:embed="rId3"/>
          <a:srcRect/>
          <a:stretch>
            <a:fillRect/>
          </a:stretch>
        </p:blipFill>
        <p:spPr bwMode="auto">
          <a:xfrm>
            <a:off x="5886107" y="2202873"/>
            <a:ext cx="1818669" cy="20154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35794" y="542925"/>
            <a:ext cx="7772400" cy="1035843"/>
          </a:xfrm>
        </p:spPr>
        <p:txBody>
          <a:bodyPr>
            <a:noAutofit/>
          </a:bodyPr>
          <a:lstStyle/>
          <a:p>
            <a:pPr marL="76200" indent="0">
              <a:buNone/>
            </a:pPr>
            <a:r>
              <a:rPr lang="kk-KZ" sz="1400" dirty="0">
                <a:latin typeface="Times New Roman" panose="02020603050405020304" pitchFamily="18" charset="0"/>
                <a:cs typeface="Times New Roman" panose="02020603050405020304" pitchFamily="18" charset="0"/>
              </a:rPr>
              <a:t>1879 жылы «Начальное руководство к обучению киргизов русскому языку» атты қазақ тілін орыс тілімен салыстыра отырып үйренуге арналған бұл оқулық И.Н.Ильминскийдің «Материалы к изучению киргизского наречия» атты еңбегін негізге ала отырып жазылған. И.Н.Ильминский 1861 жылы Қазан қаласында бастырған </a:t>
            </a:r>
            <a:r>
              <a:rPr lang="kk-KZ" sz="1400" dirty="0" smtClean="0">
                <a:latin typeface="Times New Roman" panose="02020603050405020304" pitchFamily="18" charset="0"/>
                <a:cs typeface="Times New Roman" panose="02020603050405020304" pitchFamily="18" charset="0"/>
              </a:rPr>
              <a:t>блатын</a:t>
            </a:r>
            <a:r>
              <a:rPr lang="kk-KZ"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5" name="Picture 4" descr="https://sun9-65.userapi.com/_o8DlWPKvAuOGFY6WAY7kFqlSPzZOcrhocwihg/PpXo9mbDxUE.jpg"/>
          <p:cNvPicPr>
            <a:picLocks noChangeAspect="1" noChangeArrowheads="1"/>
          </p:cNvPicPr>
          <p:nvPr/>
        </p:nvPicPr>
        <p:blipFill>
          <a:blip r:embed="rId2"/>
          <a:srcRect/>
          <a:stretch>
            <a:fillRect/>
          </a:stretch>
        </p:blipFill>
        <p:spPr bwMode="auto">
          <a:xfrm>
            <a:off x="779596" y="1657350"/>
            <a:ext cx="1643298" cy="2048741"/>
          </a:xfrm>
          <a:prstGeom prst="rect">
            <a:avLst/>
          </a:prstGeom>
          <a:noFill/>
        </p:spPr>
      </p:pic>
      <p:sp>
        <p:nvSpPr>
          <p:cNvPr id="6" name="Прямоугольник 5"/>
          <p:cNvSpPr/>
          <p:nvPr/>
        </p:nvSpPr>
        <p:spPr>
          <a:xfrm>
            <a:off x="2422894" y="1989222"/>
            <a:ext cx="1786185"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ru-RU" b="1" dirty="0">
                <a:solidFill>
                  <a:schemeClr val="tx1"/>
                </a:solidFill>
                <a:latin typeface="Times New Roman" pitchFamily="18" charset="0"/>
                <a:cs typeface="Times New Roman" pitchFamily="18" charset="0"/>
              </a:rPr>
              <a:t>«Часть звуковая»</a:t>
            </a:r>
          </a:p>
          <a:p>
            <a:pPr marL="285750" indent="-285750">
              <a:buFont typeface="Wingdings" panose="05000000000000000000" pitchFamily="2" charset="2"/>
              <a:buChar char="q"/>
            </a:pPr>
            <a:r>
              <a:rPr lang="ru-RU" b="1" dirty="0">
                <a:solidFill>
                  <a:schemeClr val="tx1"/>
                </a:solidFill>
                <a:latin typeface="Times New Roman" pitchFamily="18" charset="0"/>
                <a:cs typeface="Times New Roman" pitchFamily="18" charset="0"/>
              </a:rPr>
              <a:t>«Часть </a:t>
            </a:r>
            <a:r>
              <a:rPr lang="ru-RU" b="1" dirty="0" err="1">
                <a:solidFill>
                  <a:schemeClr val="tx1"/>
                </a:solidFill>
                <a:latin typeface="Times New Roman" pitchFamily="18" charset="0"/>
                <a:cs typeface="Times New Roman" pitchFamily="18" charset="0"/>
              </a:rPr>
              <a:t>граматическая</a:t>
            </a:r>
            <a:r>
              <a:rPr lang="ru-RU" b="1" dirty="0">
                <a:solidFill>
                  <a:schemeClr val="tx1"/>
                </a:solidFill>
                <a:latin typeface="Times New Roman" pitchFamily="18" charset="0"/>
                <a:cs typeface="Times New Roman" pitchFamily="18" charset="0"/>
              </a:rPr>
              <a:t>»</a:t>
            </a:r>
          </a:p>
          <a:p>
            <a:pPr marL="285750" indent="-285750">
              <a:buFont typeface="Wingdings" panose="05000000000000000000" pitchFamily="2" charset="2"/>
              <a:buChar char="q"/>
            </a:pPr>
            <a:r>
              <a:rPr lang="ru-RU" b="1" dirty="0">
                <a:solidFill>
                  <a:schemeClr val="tx1"/>
                </a:solidFill>
                <a:latin typeface="Times New Roman" pitchFamily="18" charset="0"/>
                <a:cs typeface="Times New Roman" pitchFamily="18" charset="0"/>
              </a:rPr>
              <a:t>«Имя»</a:t>
            </a:r>
          </a:p>
          <a:p>
            <a:pPr marL="285750" indent="-285750">
              <a:buFont typeface="Wingdings" panose="05000000000000000000" pitchFamily="2" charset="2"/>
              <a:buChar char="q"/>
            </a:pPr>
            <a:r>
              <a:rPr lang="ru-RU" b="1" dirty="0">
                <a:solidFill>
                  <a:schemeClr val="tx1"/>
                </a:solidFill>
                <a:latin typeface="Times New Roman" pitchFamily="18" charset="0"/>
                <a:cs typeface="Times New Roman" pitchFamily="18" charset="0"/>
              </a:rPr>
              <a:t>«Глагол»</a:t>
            </a:r>
          </a:p>
        </p:txBody>
      </p:sp>
      <p:pic>
        <p:nvPicPr>
          <p:cNvPr id="7" name="Picture 2" descr="Ибрай Алтынсарин - учитель 21 века"/>
          <p:cNvPicPr>
            <a:picLocks noChangeAspect="1" noChangeArrowheads="1"/>
          </p:cNvPicPr>
          <p:nvPr/>
        </p:nvPicPr>
        <p:blipFill>
          <a:blip r:embed="rId3"/>
          <a:srcRect/>
          <a:stretch>
            <a:fillRect/>
          </a:stretch>
        </p:blipFill>
        <p:spPr bwMode="auto">
          <a:xfrm>
            <a:off x="4251994" y="1657350"/>
            <a:ext cx="1665558" cy="2048741"/>
          </a:xfrm>
          <a:prstGeom prst="rect">
            <a:avLst/>
          </a:prstGeom>
          <a:noFill/>
        </p:spPr>
      </p:pic>
      <p:sp>
        <p:nvSpPr>
          <p:cNvPr id="9" name="Прямоугольник 8"/>
          <p:cNvSpPr/>
          <p:nvPr/>
        </p:nvSpPr>
        <p:spPr>
          <a:xfrm>
            <a:off x="5960467" y="1657350"/>
            <a:ext cx="2447727"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q"/>
            </a:pPr>
            <a:r>
              <a:rPr lang="kk-KZ" b="1" dirty="0" smtClean="0">
                <a:solidFill>
                  <a:schemeClr val="tx1"/>
                </a:solidFill>
                <a:latin typeface="Times New Roman" pitchFamily="18" charset="0"/>
                <a:cs typeface="Times New Roman" pitchFamily="18" charset="0"/>
              </a:rPr>
              <a:t>Нәрселердің </a:t>
            </a:r>
            <a:r>
              <a:rPr lang="kk-KZ" b="1" dirty="0">
                <a:solidFill>
                  <a:schemeClr val="tx1"/>
                </a:solidFill>
                <a:latin typeface="Times New Roman" pitchFamily="18" charset="0"/>
                <a:cs typeface="Times New Roman" pitchFamily="18" charset="0"/>
              </a:rPr>
              <a:t>аттары (Имя существительное)</a:t>
            </a:r>
          </a:p>
          <a:p>
            <a:pPr marL="285750" indent="-285750">
              <a:buFont typeface="Wingdings" panose="05000000000000000000" pitchFamily="2" charset="2"/>
              <a:buChar char="q"/>
            </a:pPr>
            <a:r>
              <a:rPr lang="kk-KZ" b="1" dirty="0" smtClean="0">
                <a:solidFill>
                  <a:schemeClr val="tx1"/>
                </a:solidFill>
                <a:latin typeface="Times New Roman" pitchFamily="18" charset="0"/>
                <a:cs typeface="Times New Roman" pitchFamily="18" charset="0"/>
              </a:rPr>
              <a:t>Зат-мақлұқтың </a:t>
            </a:r>
            <a:r>
              <a:rPr lang="kk-KZ" b="1" dirty="0">
                <a:solidFill>
                  <a:schemeClr val="tx1"/>
                </a:solidFill>
                <a:latin typeface="Times New Roman" pitchFamily="18" charset="0"/>
                <a:cs typeface="Times New Roman" pitchFamily="18" charset="0"/>
              </a:rPr>
              <a:t>қасиетінің аттары (Имя прилагательное)</a:t>
            </a:r>
          </a:p>
          <a:p>
            <a:pPr marL="285750" indent="-285750">
              <a:buFont typeface="Wingdings" panose="05000000000000000000" pitchFamily="2" charset="2"/>
              <a:buChar char="q"/>
            </a:pPr>
            <a:r>
              <a:rPr lang="kk-KZ" b="1" dirty="0" smtClean="0">
                <a:solidFill>
                  <a:schemeClr val="tx1"/>
                </a:solidFill>
                <a:latin typeface="Times New Roman" pitchFamily="18" charset="0"/>
                <a:cs typeface="Times New Roman" pitchFamily="18" charset="0"/>
              </a:rPr>
              <a:t>Местоимение </a:t>
            </a:r>
            <a:endParaRPr lang="kk-KZ" b="1" dirty="0">
              <a:solidFill>
                <a:schemeClr val="tx1"/>
              </a:solidFill>
              <a:latin typeface="Times New Roman" pitchFamily="18" charset="0"/>
              <a:cs typeface="Times New Roman" pitchFamily="18" charset="0"/>
            </a:endParaRPr>
          </a:p>
          <a:p>
            <a:pPr marL="285750" indent="-285750">
              <a:buFont typeface="Wingdings" panose="05000000000000000000" pitchFamily="2" charset="2"/>
              <a:buChar char="q"/>
            </a:pPr>
            <a:r>
              <a:rPr lang="kk-KZ" b="1" dirty="0" smtClean="0">
                <a:solidFill>
                  <a:schemeClr val="tx1"/>
                </a:solidFill>
                <a:latin typeface="Times New Roman" pitchFamily="18" charset="0"/>
                <a:cs typeface="Times New Roman" pitchFamily="18" charset="0"/>
              </a:rPr>
              <a:t>Ақыры </a:t>
            </a:r>
            <a:r>
              <a:rPr lang="kk-KZ" b="1" dirty="0">
                <a:solidFill>
                  <a:schemeClr val="tx1"/>
                </a:solidFill>
                <a:latin typeface="Times New Roman" pitchFamily="18" charset="0"/>
                <a:cs typeface="Times New Roman" pitchFamily="18" charset="0"/>
              </a:rPr>
              <a:t>өзгермейтін сөздер (Наречие и союз)</a:t>
            </a:r>
          </a:p>
          <a:p>
            <a:pPr marL="285750" indent="-285750">
              <a:buFont typeface="Wingdings" panose="05000000000000000000" pitchFamily="2" charset="2"/>
              <a:buChar char="q"/>
            </a:pPr>
            <a:r>
              <a:rPr lang="kk-KZ" b="1" dirty="0" smtClean="0">
                <a:solidFill>
                  <a:schemeClr val="tx1"/>
                </a:solidFill>
                <a:latin typeface="Times New Roman" pitchFamily="18" charset="0"/>
                <a:cs typeface="Times New Roman" pitchFamily="18" charset="0"/>
              </a:rPr>
              <a:t>Есеп </a:t>
            </a:r>
            <a:r>
              <a:rPr lang="kk-KZ" b="1" dirty="0">
                <a:solidFill>
                  <a:schemeClr val="tx1"/>
                </a:solidFill>
                <a:latin typeface="Times New Roman" pitchFamily="18" charset="0"/>
                <a:cs typeface="Times New Roman" pitchFamily="18" charset="0"/>
              </a:rPr>
              <a:t>аттары (Имя числительное) </a:t>
            </a:r>
          </a:p>
          <a:p>
            <a:pPr marL="285750" indent="-285750">
              <a:buFont typeface="Wingdings" panose="05000000000000000000" pitchFamily="2" charset="2"/>
              <a:buChar char="q"/>
            </a:pPr>
            <a:r>
              <a:rPr lang="kk-KZ" b="1" dirty="0" smtClean="0">
                <a:solidFill>
                  <a:schemeClr val="tx1"/>
                </a:solidFill>
                <a:latin typeface="Times New Roman" pitchFamily="18" charset="0"/>
                <a:cs typeface="Times New Roman" pitchFamily="18" charset="0"/>
              </a:rPr>
              <a:t>Предлог</a:t>
            </a:r>
            <a:endParaRPr lang="kk-KZ" b="1" dirty="0">
              <a:solidFill>
                <a:schemeClr val="tx1"/>
              </a:solidFill>
              <a:latin typeface="Times New Roman" pitchFamily="18" charset="0"/>
              <a:cs typeface="Times New Roman" pitchFamily="18" charset="0"/>
            </a:endParaRPr>
          </a:p>
          <a:p>
            <a:pPr marL="285750" indent="-285750">
              <a:buFont typeface="Wingdings" panose="05000000000000000000" pitchFamily="2" charset="2"/>
              <a:buChar char="q"/>
            </a:pPr>
            <a:r>
              <a:rPr lang="kk-KZ" b="1" dirty="0" smtClean="0">
                <a:solidFill>
                  <a:schemeClr val="tx1"/>
                </a:solidFill>
                <a:latin typeface="Times New Roman" pitchFamily="18" charset="0"/>
                <a:cs typeface="Times New Roman" pitchFamily="18" charset="0"/>
              </a:rPr>
              <a:t>Глагол</a:t>
            </a:r>
            <a:endParaRPr lang="ru-RU" b="1" dirty="0">
              <a:solidFill>
                <a:schemeClr val="tx1"/>
              </a:solidFill>
              <a:latin typeface="Times New Roman" pitchFamily="18" charset="0"/>
              <a:cs typeface="Times New Roman" pitchFamily="18" charset="0"/>
            </a:endParaRPr>
          </a:p>
        </p:txBody>
      </p:sp>
      <p:pic>
        <p:nvPicPr>
          <p:cNvPr id="10" name="Picture 4" descr="Главная - Костанайский педагогический коллед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4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27152" y="507434"/>
            <a:ext cx="4051066" cy="3636891"/>
          </a:xfrm>
        </p:spPr>
        <p:txBody>
          <a:bodyPr/>
          <a:lstStyle/>
          <a:p>
            <a:r>
              <a:rPr lang="kk-KZ" dirty="0">
                <a:solidFill>
                  <a:srgbClr val="003399"/>
                </a:solidFill>
              </a:rPr>
              <a:t> </a:t>
            </a:r>
            <a:r>
              <a:rPr lang="kk-KZ" dirty="0">
                <a:latin typeface="Times New Roman" pitchFamily="18" charset="0"/>
                <a:cs typeface="Times New Roman" pitchFamily="18" charset="0"/>
              </a:rPr>
              <a:t>«...қазіргі нұсқау құралымыз толық грамматика емес, ол тек сөйлесуде, жазуда ғана тілдің негізгі заңдылықтарын дұрыс пайдалана білу үшін жол көрсететін алғашқы құрал ғана...»</a:t>
            </a:r>
            <a:endParaRPr lang="ru-RU" dirty="0"/>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5" name="Picture 2" descr="Ыбырай Алтынсарин - Өмірбаян|01 Қараша 2016, 09:57"/>
          <p:cNvPicPr>
            <a:picLocks noChangeAspect="1" noChangeArrowheads="1"/>
          </p:cNvPicPr>
          <p:nvPr/>
        </p:nvPicPr>
        <p:blipFill>
          <a:blip r:embed="rId2"/>
          <a:srcRect/>
          <a:stretch>
            <a:fillRect/>
          </a:stretch>
        </p:blipFill>
        <p:spPr bwMode="auto">
          <a:xfrm>
            <a:off x="781473" y="555925"/>
            <a:ext cx="3327915" cy="3688080"/>
          </a:xfrm>
          <a:prstGeom prst="rect">
            <a:avLst/>
          </a:prstGeom>
          <a:ln>
            <a:noFill/>
          </a:ln>
          <a:effectLst>
            <a:softEdge rad="112500"/>
          </a:effectLst>
        </p:spPr>
      </p:pic>
      <p:pic>
        <p:nvPicPr>
          <p:cNvPr id="6" name="Picture 4" descr="Главная - Костанайский педагогический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824178" y="510385"/>
            <a:ext cx="492443" cy="461665"/>
          </a:xfrm>
          <a:prstGeom prst="rect">
            <a:avLst/>
          </a:prstGeom>
        </p:spPr>
        <p:txBody>
          <a:bodyPr wrap="none">
            <a:spAutoFit/>
          </a:bodyPr>
          <a:lstStyle/>
          <a:p>
            <a:r>
              <a:rPr lang="en" sz="2400" dirty="0">
                <a:solidFill>
                  <a:schemeClr val="tx1"/>
                </a:solidFill>
              </a:rPr>
              <a:t>📖</a:t>
            </a:r>
            <a:endParaRPr lang="ru-RU" sz="2400" dirty="0">
              <a:solidFill>
                <a:schemeClr val="tx1"/>
              </a:solidFill>
            </a:endParaRPr>
          </a:p>
        </p:txBody>
      </p:sp>
    </p:spTree>
    <p:extLst>
      <p:ext uri="{BB962C8B-B14F-4D97-AF65-F5344CB8AC3E}">
        <p14:creationId xmlns:p14="http://schemas.microsoft.com/office/powerpoint/2010/main" val="441620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itchFamily="18" charset="0"/>
                <a:cs typeface="Times New Roman" pitchFamily="18" charset="0"/>
              </a:rPr>
              <a:t>Ғ.Балғымбаев</a:t>
            </a:r>
            <a:endParaRPr lang="ru-RU" dirty="0"/>
          </a:p>
        </p:txBody>
      </p:sp>
      <p:sp>
        <p:nvSpPr>
          <p:cNvPr id="3" name="Текст 2"/>
          <p:cNvSpPr>
            <a:spLocks noGrp="1"/>
          </p:cNvSpPr>
          <p:nvPr>
            <p:ph type="body" idx="1"/>
          </p:nvPr>
        </p:nvSpPr>
        <p:spPr>
          <a:xfrm>
            <a:off x="1049500" y="1312735"/>
            <a:ext cx="7020900" cy="2706900"/>
          </a:xfrm>
        </p:spPr>
        <p:txBody>
          <a:bodyPr/>
          <a:lstStyle/>
          <a:p>
            <a:r>
              <a:rPr lang="kk-KZ" dirty="0">
                <a:solidFill>
                  <a:schemeClr val="tx1"/>
                </a:solidFill>
                <a:latin typeface="Times New Roman" pitchFamily="18" charset="0"/>
                <a:cs typeface="Times New Roman" pitchFamily="18" charset="0"/>
              </a:rPr>
              <a:t>«Алтынсаринның мұғалімдерге байлығы жағынан да, стильдік құрылысы жағынан да татар тілінен кем түспейтін, аса бай тілімізді әлі де болса дамыта түсу керек, қазақтың мақал-мәтел, жұмбақ, фольклорындағы қанатты, нақышты сөздерінің бар нәзіктеріне дейін меңгеру керек, содан үйрену керек</a:t>
            </a:r>
            <a:r>
              <a:rPr lang="kk-KZ"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descr="Главная - Костанайский педагогический коллед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824178" y="510385"/>
            <a:ext cx="492443" cy="461665"/>
          </a:xfrm>
          <a:prstGeom prst="rect">
            <a:avLst/>
          </a:prstGeom>
        </p:spPr>
        <p:txBody>
          <a:bodyPr wrap="none">
            <a:spAutoFit/>
          </a:bodyPr>
          <a:lstStyle/>
          <a:p>
            <a:r>
              <a:rPr lang="en" sz="2400" dirty="0">
                <a:solidFill>
                  <a:schemeClr val="tx1"/>
                </a:solidFill>
              </a:rPr>
              <a:t>📖</a:t>
            </a:r>
            <a:endParaRPr lang="ru-RU" sz="2400" dirty="0">
              <a:solidFill>
                <a:schemeClr val="tx1"/>
              </a:solidFill>
            </a:endParaRPr>
          </a:p>
        </p:txBody>
      </p:sp>
    </p:spTree>
    <p:extLst>
      <p:ext uri="{BB962C8B-B14F-4D97-AF65-F5344CB8AC3E}">
        <p14:creationId xmlns:p14="http://schemas.microsoft.com/office/powerpoint/2010/main" val="846994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02710" y="939476"/>
            <a:ext cx="4946200" cy="2706900"/>
          </a:xfrm>
        </p:spPr>
        <p:txBody>
          <a:bodyPr/>
          <a:lstStyle/>
          <a:p>
            <a:pPr marL="76200" indent="0">
              <a:buNone/>
            </a:pPr>
            <a:r>
              <a:rPr lang="kk-KZ" dirty="0">
                <a:solidFill>
                  <a:schemeClr val="tx1"/>
                </a:solidFill>
                <a:latin typeface="Times New Roman" pitchFamily="18" charset="0"/>
                <a:cs typeface="Times New Roman" pitchFamily="18" charset="0"/>
              </a:rPr>
              <a:t>«...Қазақ тілінде қатынас қағаздарды жазуға әбден болатындығын біздің дарынды қазағымыз Алтынсарин дәлелдеп берді. Ол «Қазақ хрестоматиясын» орыс алфавитімен тап-тамаша жазып, баспадан шығарды</a:t>
            </a:r>
            <a:r>
              <a:rPr lang="kk-KZ"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 name="Picture 2" descr="Крыжановский, Николай Андреевич — Википедия"/>
          <p:cNvPicPr>
            <a:picLocks noChangeAspect="1" noChangeArrowheads="1"/>
          </p:cNvPicPr>
          <p:nvPr/>
        </p:nvPicPr>
        <p:blipFill>
          <a:blip r:embed="rId2"/>
          <a:srcRect/>
          <a:stretch>
            <a:fillRect/>
          </a:stretch>
        </p:blipFill>
        <p:spPr bwMode="auto">
          <a:xfrm>
            <a:off x="893619" y="734290"/>
            <a:ext cx="2309091" cy="3117273"/>
          </a:xfrm>
          <a:prstGeom prst="ellipse">
            <a:avLst/>
          </a:prstGeom>
          <a:ln>
            <a:noFill/>
          </a:ln>
          <a:effectLst>
            <a:softEdge rad="112500"/>
          </a:effectLst>
        </p:spPr>
      </p:pic>
      <p:sp>
        <p:nvSpPr>
          <p:cNvPr id="6" name="Прямоугольник 5"/>
          <p:cNvSpPr/>
          <p:nvPr/>
        </p:nvSpPr>
        <p:spPr>
          <a:xfrm>
            <a:off x="1199213" y="3941862"/>
            <a:ext cx="2048959" cy="33855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kk-KZ" sz="1600" b="1" dirty="0">
                <a:solidFill>
                  <a:schemeClr val="tx1"/>
                </a:solidFill>
                <a:latin typeface="Times New Roman" pitchFamily="18" charset="0"/>
                <a:cs typeface="Times New Roman" pitchFamily="18" charset="0"/>
              </a:rPr>
              <a:t>Н.А.Крыжановский</a:t>
            </a:r>
            <a:endParaRPr lang="ru-RU" sz="1600" b="1" dirty="0">
              <a:solidFill>
                <a:schemeClr val="tx1"/>
              </a:solidFill>
            </a:endParaRPr>
          </a:p>
        </p:txBody>
      </p:sp>
      <p:pic>
        <p:nvPicPr>
          <p:cNvPr id="7" name="Picture 4" descr="Главная - Костанайский педагогический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7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marL="76200" indent="0">
              <a:buNone/>
            </a:pPr>
            <a:r>
              <a:rPr lang="kk-KZ" dirty="0">
                <a:latin typeface="Times New Roman" pitchFamily="18" charset="0"/>
                <a:cs typeface="Times New Roman" pitchFamily="18" charset="0"/>
              </a:rPr>
              <a:t>Ы.Алтынсарин қазақ тілінің бұрмалануына жол бермей, алғаш ғылыми түрде оқулық жазған ғалым. Оқулықты жазуда ғылыми тілді емес, халыққа ұғыныңқы таза ана тілінде жазғандығымен құнды екенін, әрі оның шығармалары шын мәнінде көркем әдебиет екенін баса айтқан жөн</a:t>
            </a:r>
            <a:endParaRPr lang="ru-RU" dirty="0"/>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5" name="Picture 4" descr="Главная - Костанайский педагогический коллед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6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049499" y="560648"/>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k-KZ" dirty="0" smtClean="0">
                <a:latin typeface="Times New Roman" panose="02020603050405020304" pitchFamily="18" charset="0"/>
                <a:cs typeface="Times New Roman" panose="02020603050405020304" pitchFamily="18" charset="0"/>
              </a:rPr>
              <a:t>Мақаланың жазылу барысы. </a:t>
            </a:r>
            <a:endParaRPr dirty="0">
              <a:latin typeface="Times New Roman" panose="02020603050405020304" pitchFamily="18" charset="0"/>
              <a:cs typeface="Times New Roman" panose="02020603050405020304" pitchFamily="18" charset="0"/>
            </a:endParaRPr>
          </a:p>
        </p:txBody>
      </p:sp>
      <p:sp>
        <p:nvSpPr>
          <p:cNvPr id="55" name="Google Shape;55;p13"/>
          <p:cNvSpPr txBox="1">
            <a:spLocks noGrp="1"/>
          </p:cNvSpPr>
          <p:nvPr>
            <p:ph type="body" idx="2"/>
          </p:nvPr>
        </p:nvSpPr>
        <p:spPr>
          <a:xfrm>
            <a:off x="858982" y="1425749"/>
            <a:ext cx="3449718" cy="20229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kk-KZ" sz="1400" b="1" dirty="0" smtClean="0">
                <a:solidFill>
                  <a:srgbClr val="2A95B7"/>
                </a:solidFill>
                <a:latin typeface="Times New Roman" panose="02020603050405020304" pitchFamily="18" charset="0"/>
                <a:cs typeface="Times New Roman" panose="02020603050405020304" pitchFamily="18" charset="0"/>
              </a:rPr>
              <a:t>Неліктен бұл тақырыпты таңдадым. </a:t>
            </a:r>
          </a:p>
          <a:p>
            <a:pPr marL="0" lvl="0" indent="0" algn="l" rtl="0">
              <a:spcBef>
                <a:spcPts val="600"/>
              </a:spcBef>
              <a:spcAft>
                <a:spcPts val="0"/>
              </a:spcAft>
              <a:buNone/>
            </a:pPr>
            <a:r>
              <a:rPr lang="kk-KZ" sz="1200" dirty="0" smtClean="0">
                <a:solidFill>
                  <a:schemeClr val="tx1"/>
                </a:solidFill>
                <a:latin typeface="Times New Roman" panose="02020603050405020304" pitchFamily="18" charset="0"/>
                <a:cs typeface="Times New Roman" panose="02020603050405020304" pitchFamily="18" charset="0"/>
              </a:rPr>
              <a:t>Ы.Алтынсарин өз заманының озық ойлы тұлғасы. Оның шығармалары мен ашқан мектептері қазақ қоғамын сауаттылыққа, қазақ ғылымының дамуына бағыттады. Сонымен қатар ауызекі сөйлеу тілі мен жазба тілі бір-бірінен ерекшеленетін қазақ тілін қайта қалыпқа келтіруге, қазақ тілінің әуезділігін сақтап қалуға тырысқан тұлғаның шығармаларының астарын ұғыну. </a:t>
            </a:r>
            <a:endParaRPr sz="1200" dirty="0">
              <a:solidFill>
                <a:schemeClr val="tx1"/>
              </a:solidFill>
              <a:latin typeface="Times New Roman" panose="02020603050405020304" pitchFamily="18" charset="0"/>
              <a:cs typeface="Times New Roman" panose="02020603050405020304" pitchFamily="18" charset="0"/>
            </a:endParaRPr>
          </a:p>
        </p:txBody>
      </p:sp>
      <p:sp>
        <p:nvSpPr>
          <p:cNvPr id="56" name="Google Shape;56;p13"/>
          <p:cNvSpPr txBox="1">
            <a:spLocks noGrp="1"/>
          </p:cNvSpPr>
          <p:nvPr>
            <p:ph type="body" idx="2"/>
          </p:nvPr>
        </p:nvSpPr>
        <p:spPr>
          <a:xfrm>
            <a:off x="4491974" y="1425749"/>
            <a:ext cx="3578425" cy="2022975"/>
          </a:xfrm>
          <a:prstGeom prst="rect">
            <a:avLst/>
          </a:prstGeom>
        </p:spPr>
        <p:txBody>
          <a:bodyPr spcFirstLastPara="1" wrap="square" lIns="91425" tIns="91425" rIns="91425" bIns="91425" anchor="t" anchorCtr="0">
            <a:normAutofit fontScale="92500" lnSpcReduction="20000"/>
          </a:bodyPr>
          <a:lstStyle/>
          <a:p>
            <a:pPr marL="0" lvl="0" indent="0" algn="l" rtl="0">
              <a:spcBef>
                <a:spcPts val="600"/>
              </a:spcBef>
              <a:spcAft>
                <a:spcPts val="0"/>
              </a:spcAft>
              <a:buNone/>
            </a:pPr>
            <a:r>
              <a:rPr lang="kk-KZ" sz="1500" b="1" dirty="0" smtClean="0">
                <a:solidFill>
                  <a:srgbClr val="2A95B7"/>
                </a:solidFill>
                <a:latin typeface="Times New Roman" panose="02020603050405020304" pitchFamily="18" charset="0"/>
                <a:cs typeface="Times New Roman" panose="02020603050405020304" pitchFamily="18" charset="0"/>
              </a:rPr>
              <a:t>Мақалада көтерілетін  проблематика</a:t>
            </a:r>
            <a:r>
              <a:rPr lang="kk-KZ" sz="1100" dirty="0" smtClean="0">
                <a:solidFill>
                  <a:srgbClr val="2A95B7"/>
                </a:solidFill>
              </a:rPr>
              <a:t>. </a:t>
            </a:r>
          </a:p>
          <a:p>
            <a:pPr marL="0" lvl="0" indent="0" algn="l" rtl="0">
              <a:spcBef>
                <a:spcPts val="600"/>
              </a:spcBef>
              <a:spcAft>
                <a:spcPts val="0"/>
              </a:spcAft>
              <a:buNone/>
            </a:pPr>
            <a:r>
              <a:rPr lang="kk-KZ" sz="1300" dirty="0" smtClean="0">
                <a:latin typeface="Times New Roman" panose="02020603050405020304" pitchFamily="18" charset="0"/>
                <a:cs typeface="Times New Roman" panose="02020603050405020304" pitchFamily="18" charset="0"/>
              </a:rPr>
              <a:t>Ы.Алтынсарин өмір сүрген жылдары араб жазуының қазақ жерінде таралымы кең болатын. Алайда, қазақтарға араб әліппесі оқытатын татарлар еді. Қазақ тіліндегі сөздерді толық айта алмаған олар қазақ балаларына мағынасы толық ашылмайтын араб, парсы, шағатай тілдеріндегі өзге сөздермен алмастыра отырып білім беретін. Соның нәтижесінде мұсылманша сауат ашқандардың хаттары толық қазақ тілінде жазылмайтын. </a:t>
            </a:r>
            <a:endParaRPr sz="1300" dirty="0">
              <a:latin typeface="Times New Roman" panose="02020603050405020304" pitchFamily="18" charset="0"/>
              <a:cs typeface="Times New Roman" panose="02020603050405020304" pitchFamily="18" charset="0"/>
            </a:endParaRPr>
          </a:p>
        </p:txBody>
      </p:sp>
      <p:sp>
        <p:nvSpPr>
          <p:cNvPr id="58" name="Google Shape;58;p1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8" name="Picture 4" descr="Главная - Костанайский педагогический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oogle Shape;743;p39"/>
          <p:cNvGrpSpPr/>
          <p:nvPr/>
        </p:nvGrpSpPr>
        <p:grpSpPr>
          <a:xfrm>
            <a:off x="7713661" y="3991352"/>
            <a:ext cx="356738" cy="426295"/>
            <a:chOff x="8095060" y="5664590"/>
            <a:chExt cx="497404" cy="594389"/>
          </a:xfrm>
        </p:grpSpPr>
        <p:grpSp>
          <p:nvGrpSpPr>
            <p:cNvPr id="10" name="Google Shape;744;p39"/>
            <p:cNvGrpSpPr/>
            <p:nvPr/>
          </p:nvGrpSpPr>
          <p:grpSpPr>
            <a:xfrm>
              <a:off x="8095060" y="5969027"/>
              <a:ext cx="497404" cy="289951"/>
              <a:chOff x="8095060" y="5969027"/>
              <a:chExt cx="497404" cy="289951"/>
            </a:xfrm>
          </p:grpSpPr>
          <p:sp>
            <p:nvSpPr>
              <p:cNvPr id="23" name="Google Shape;745;p3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746;p3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747;p3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 name="Google Shape;748;p39"/>
            <p:cNvGrpSpPr/>
            <p:nvPr/>
          </p:nvGrpSpPr>
          <p:grpSpPr>
            <a:xfrm>
              <a:off x="8095060" y="5867832"/>
              <a:ext cx="497404" cy="289312"/>
              <a:chOff x="8095060" y="5867832"/>
              <a:chExt cx="497404" cy="289312"/>
            </a:xfrm>
          </p:grpSpPr>
          <p:sp>
            <p:nvSpPr>
              <p:cNvPr id="20" name="Google Shape;749;p3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750;p3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751;p3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 name="Google Shape;752;p39"/>
            <p:cNvGrpSpPr/>
            <p:nvPr/>
          </p:nvGrpSpPr>
          <p:grpSpPr>
            <a:xfrm>
              <a:off x="8095060" y="5765998"/>
              <a:ext cx="497404" cy="289312"/>
              <a:chOff x="8095060" y="5765998"/>
              <a:chExt cx="497404" cy="289312"/>
            </a:xfrm>
          </p:grpSpPr>
          <p:sp>
            <p:nvSpPr>
              <p:cNvPr id="17" name="Google Shape;753;p3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754;p3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755;p3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 name="Google Shape;756;p39"/>
            <p:cNvGrpSpPr/>
            <p:nvPr/>
          </p:nvGrpSpPr>
          <p:grpSpPr>
            <a:xfrm>
              <a:off x="8095060" y="5664590"/>
              <a:ext cx="497404" cy="290164"/>
              <a:chOff x="8095060" y="5664590"/>
              <a:chExt cx="497404" cy="290164"/>
            </a:xfrm>
          </p:grpSpPr>
          <p:sp>
            <p:nvSpPr>
              <p:cNvPr id="14" name="Google Shape;757;p3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758;p3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759;p3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093925" y="831273"/>
            <a:ext cx="6336566" cy="10633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kk-KZ" sz="2800" dirty="0" smtClean="0"/>
              <a:t>ХІХ ғасырдағы қазақ тіліне байланысты ғалымдардың пікірлері</a:t>
            </a:r>
            <a:endParaRPr sz="2800" dirty="0"/>
          </a:p>
        </p:txBody>
      </p:sp>
      <p:sp>
        <p:nvSpPr>
          <p:cNvPr id="64" name="Google Shape;64;p14"/>
          <p:cNvSpPr txBox="1">
            <a:spLocks noGrp="1"/>
          </p:cNvSpPr>
          <p:nvPr>
            <p:ph type="body" idx="1"/>
          </p:nvPr>
        </p:nvSpPr>
        <p:spPr>
          <a:xfrm>
            <a:off x="2093925" y="1894625"/>
            <a:ext cx="5100900" cy="2169000"/>
          </a:xfrm>
          <a:prstGeom prst="rect">
            <a:avLst/>
          </a:prstGeom>
        </p:spPr>
        <p:txBody>
          <a:bodyPr spcFirstLastPara="1" wrap="square" lIns="91425" tIns="91425" rIns="91425" bIns="91425" anchor="t" anchorCtr="0">
            <a:noAutofit/>
          </a:bodyPr>
          <a:lstStyle/>
          <a:p>
            <a:pPr marL="571500" indent="-571500">
              <a:buFont typeface="Wingdings" panose="05000000000000000000" pitchFamily="2" charset="2"/>
              <a:buChar char="q"/>
            </a:pPr>
            <a:r>
              <a:rPr lang="kk-KZ" sz="3600" dirty="0">
                <a:solidFill>
                  <a:srgbClr val="103350"/>
                </a:solidFill>
                <a:latin typeface="Times New Roman" pitchFamily="18" charset="0"/>
                <a:cs typeface="Times New Roman" pitchFamily="18" charset="0"/>
              </a:rPr>
              <a:t>И.Ильминский</a:t>
            </a:r>
            <a:endParaRPr lang="ru-RU" sz="3600" dirty="0">
              <a:solidFill>
                <a:srgbClr val="103350"/>
              </a:solidFill>
              <a:latin typeface="Times New Roman" pitchFamily="18" charset="0"/>
              <a:cs typeface="Times New Roman" pitchFamily="18" charset="0"/>
            </a:endParaRPr>
          </a:p>
          <a:p>
            <a:pPr marL="571500" indent="-571500">
              <a:buFont typeface="Wingdings" panose="05000000000000000000" pitchFamily="2" charset="2"/>
              <a:buChar char="q"/>
            </a:pPr>
            <a:r>
              <a:rPr lang="kk-KZ" sz="3600" dirty="0">
                <a:solidFill>
                  <a:srgbClr val="103350"/>
                </a:solidFill>
                <a:latin typeface="Times New Roman" pitchFamily="18" charset="0"/>
                <a:cs typeface="Times New Roman" pitchFamily="18" charset="0"/>
              </a:rPr>
              <a:t>П.М.Мелиоранский</a:t>
            </a:r>
            <a:endParaRPr lang="ru-RU" sz="3600" dirty="0">
              <a:solidFill>
                <a:srgbClr val="103350"/>
              </a:solidFill>
              <a:latin typeface="Times New Roman" pitchFamily="18" charset="0"/>
              <a:cs typeface="Times New Roman" pitchFamily="18" charset="0"/>
            </a:endParaRPr>
          </a:p>
          <a:p>
            <a:pPr marL="571500" indent="-571500">
              <a:buFont typeface="Wingdings" panose="05000000000000000000" pitchFamily="2" charset="2"/>
              <a:buChar char="q"/>
            </a:pPr>
            <a:r>
              <a:rPr lang="kk-KZ" sz="3600" dirty="0" smtClean="0">
                <a:solidFill>
                  <a:srgbClr val="103350"/>
                </a:solidFill>
                <a:latin typeface="Times New Roman" pitchFamily="18" charset="0"/>
                <a:cs typeface="Times New Roman" pitchFamily="18" charset="0"/>
              </a:rPr>
              <a:t>В.Радлов</a:t>
            </a:r>
            <a:endParaRPr lang="ru-RU" sz="3600" dirty="0">
              <a:solidFill>
                <a:srgbClr val="103350"/>
              </a:solidFill>
              <a:latin typeface="Times New Roman" pitchFamily="18" charset="0"/>
              <a:cs typeface="Times New Roman" pitchFamily="18" charset="0"/>
            </a:endParaRPr>
          </a:p>
        </p:txBody>
      </p:sp>
      <p:sp>
        <p:nvSpPr>
          <p:cNvPr id="65" name="Google Shape;65;p14"/>
          <p:cNvSpPr/>
          <p:nvPr/>
        </p:nvSpPr>
        <p:spPr>
          <a:xfrm flipH="1">
            <a:off x="1082114" y="898786"/>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66" name="Google Shape;66;p1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6" name="Picture 4" descr="Главная - Костанайский педагогический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5"/>
          <p:cNvSpPr txBox="1">
            <a:spLocks noGrp="1"/>
          </p:cNvSpPr>
          <p:nvPr>
            <p:ph type="subTitle" idx="1"/>
          </p:nvPr>
        </p:nvSpPr>
        <p:spPr>
          <a:xfrm>
            <a:off x="3505200" y="422434"/>
            <a:ext cx="5001713" cy="3920966"/>
          </a:xfrm>
          <a:prstGeom prst="rect">
            <a:avLst/>
          </a:prstGeom>
        </p:spPr>
        <p:txBody>
          <a:bodyPr spcFirstLastPara="1" wrap="square" lIns="91425" tIns="91425" rIns="91425" bIns="91425" anchor="t" anchorCtr="0">
            <a:normAutofit lnSpcReduction="10000"/>
          </a:bodyPr>
          <a:lstStyle/>
          <a:p>
            <a:r>
              <a:rPr lang="kk-KZ" dirty="0">
                <a:solidFill>
                  <a:schemeClr val="tx1"/>
                </a:solidFill>
                <a:latin typeface="Times New Roman" pitchFamily="18" charset="0"/>
                <a:cs typeface="Times New Roman" pitchFamily="18" charset="0"/>
              </a:rPr>
              <a:t>«...қазақ жазбаларынан таза қазақша жазылған бір парақ қағаз, не бір хат таба алмайсың, өйткені араб-татар алфавиті қазақтың дыбыс жүйелерін, әсіресе дауысты дыбыстарын дәл бере алмайды. Тіпті таза қазақ тілінде жазылған деген материалдардың өзінен татарлардың иісі аңқып тұратының өзім талай рет көрдім»</a:t>
            </a:r>
            <a:endParaRPr lang="ru-RU" dirty="0">
              <a:solidFill>
                <a:schemeClr val="tx1"/>
              </a:solidFill>
              <a:latin typeface="Times New Roman" pitchFamily="18" charset="0"/>
              <a:cs typeface="Times New Roman" pitchFamily="18" charset="0"/>
            </a:endParaRPr>
          </a:p>
        </p:txBody>
      </p:sp>
      <p:sp>
        <p:nvSpPr>
          <p:cNvPr id="74" name="Google Shape;74;p1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7" name="Picture 2" descr="Ильминский, Николай Иванович — Википедия"/>
          <p:cNvPicPr>
            <a:picLocks noChangeAspect="1" noChangeArrowheads="1"/>
          </p:cNvPicPr>
          <p:nvPr/>
        </p:nvPicPr>
        <p:blipFill>
          <a:blip r:embed="rId3"/>
          <a:srcRect/>
          <a:stretch>
            <a:fillRect/>
          </a:stretch>
        </p:blipFill>
        <p:spPr bwMode="auto">
          <a:xfrm flipH="1">
            <a:off x="1052946" y="714617"/>
            <a:ext cx="2296391" cy="3123092"/>
          </a:xfrm>
          <a:prstGeom prst="rect">
            <a:avLst/>
          </a:prstGeom>
          <a:noFill/>
        </p:spPr>
      </p:pic>
      <p:pic>
        <p:nvPicPr>
          <p:cNvPr id="9" name="Picture 4" descr="Главная - Костанайский педагогический коллед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3" name="Овальная выноска 2">
            <a:hlinkClick r:id="rId5" action="ppaction://hlinksldjump"/>
          </p:cNvPr>
          <p:cNvSpPr/>
          <p:nvPr/>
        </p:nvSpPr>
        <p:spPr>
          <a:xfrm>
            <a:off x="7266709" y="3837709"/>
            <a:ext cx="734291" cy="61652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985655" y="565184"/>
            <a:ext cx="5285507" cy="3916762"/>
          </a:xfrm>
        </p:spPr>
        <p:txBody>
          <a:bodyPr>
            <a:normAutofit fontScale="85000" lnSpcReduction="20000"/>
          </a:bodyPr>
          <a:lstStyle/>
          <a:p>
            <a:r>
              <a:rPr lang="kk-KZ" sz="2200" dirty="0">
                <a:latin typeface="Times New Roman" panose="02020603050405020304" pitchFamily="18" charset="0"/>
                <a:cs typeface="Times New Roman" panose="02020603050405020304" pitchFamily="18" charset="0"/>
              </a:rPr>
              <a:t> </a:t>
            </a:r>
            <a:r>
              <a:rPr lang="kk-KZ" sz="2200" dirty="0">
                <a:solidFill>
                  <a:srgbClr val="63B7C6"/>
                </a:solidFill>
                <a:latin typeface="Times New Roman" pitchFamily="18" charset="0"/>
                <a:cs typeface="Times New Roman" pitchFamily="18" charset="0"/>
              </a:rPr>
              <a:t>« қазақтар оның үстіне сендердің тілің бұзылған, таза емес» деп кемсіткен татарлардан сауат ашты. Олардың ойынша, норма бола алатын – татар тілі де емес, көбіне осман тілдері мен түрік және шағатай тілдері еді. Олар қазақтарды «жарлы» тілін араб-парсы тілінен ауысқан діни сөздермен «әшекейлеп» жазуға, сөйлеуге үйретті. Соның нәтижесінде қазақ «молдалары», шынында да, олардың сөзімен айтқанда «бұзылған, таза емес» қазақ тілімен жаза бастады. Кейде ол тіпті оқымаған «қарапайымдарға» түсініксіз болды. Сондықтан біз қазақтың жазба тілі мен сөйлеу тілінің арасында көп айырмашылық бар екенін байқаймыз»</a:t>
            </a:r>
            <a:endParaRPr lang="ru-RU" sz="22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5" name="Рисунок 4" descr="Без названия.jpg"/>
          <p:cNvPicPr>
            <a:picLocks noChangeAspect="1"/>
          </p:cNvPicPr>
          <p:nvPr/>
        </p:nvPicPr>
        <p:blipFill>
          <a:blip r:embed="rId2"/>
          <a:stretch>
            <a:fillRect/>
          </a:stretch>
        </p:blipFill>
        <p:spPr>
          <a:xfrm>
            <a:off x="679046" y="565183"/>
            <a:ext cx="2712720" cy="3916762"/>
          </a:xfrm>
          <a:prstGeom prst="rect">
            <a:avLst/>
          </a:prstGeom>
        </p:spPr>
      </p:pic>
      <p:pic>
        <p:nvPicPr>
          <p:cNvPr id="7" name="Picture 4" descr="Главная - Костанайский педагогический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8" name="Овальная выноска 7">
            <a:hlinkClick r:id="rId4" action="ppaction://hlinksldjump"/>
          </p:cNvPr>
          <p:cNvSpPr/>
          <p:nvPr/>
        </p:nvSpPr>
        <p:spPr>
          <a:xfrm>
            <a:off x="7308272" y="4121727"/>
            <a:ext cx="734291" cy="61652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6407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45020" y="1087453"/>
            <a:ext cx="4957763" cy="2701764"/>
          </a:xfrm>
        </p:spPr>
        <p:txBody>
          <a:bodyPr/>
          <a:lstStyle/>
          <a:p>
            <a:r>
              <a:rPr lang="kk-KZ" dirty="0">
                <a:solidFill>
                  <a:srgbClr val="63B7C6"/>
                </a:solidFill>
                <a:latin typeface="Times New Roman" pitchFamily="18" charset="0"/>
                <a:cs typeface="Times New Roman" pitchFamily="18" charset="0"/>
              </a:rPr>
              <a:t> «Қазақтың таза жазба тілі жоқ, өйткені қазақтарды оқытқандардың көбі татарлар еді, олар бұл тілді шала біледі де, «қойыртпақтап» сөйлейді, сондықтан  сауатты қазақтар татарша жазатын еді»</a:t>
            </a:r>
            <a:endParaRPr lang="ru-RU" dirty="0">
              <a:solidFill>
                <a:srgbClr val="63B7C6"/>
              </a:solidFill>
              <a:latin typeface="Times New Roman" pitchFamily="18" charset="0"/>
              <a:cs typeface="Times New Roman" pitchFamily="18" charset="0"/>
            </a:endParaRPr>
          </a:p>
          <a:p>
            <a:endParaRPr lang="ru-RU" dirty="0"/>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5" name="Picture 2" descr="Радлов, Василий Васильевич — Википедия"/>
          <p:cNvPicPr>
            <a:picLocks noChangeAspect="1" noChangeArrowheads="1"/>
          </p:cNvPicPr>
          <p:nvPr/>
        </p:nvPicPr>
        <p:blipFill>
          <a:blip r:embed="rId2"/>
          <a:srcRect/>
          <a:stretch>
            <a:fillRect/>
          </a:stretch>
        </p:blipFill>
        <p:spPr bwMode="auto">
          <a:xfrm flipH="1">
            <a:off x="692766" y="518349"/>
            <a:ext cx="2752254" cy="3474720"/>
          </a:xfrm>
          <a:prstGeom prst="rect">
            <a:avLst/>
          </a:prstGeom>
          <a:noFill/>
        </p:spPr>
      </p:pic>
      <p:pic>
        <p:nvPicPr>
          <p:cNvPr id="6" name="Picture 4" descr="Главная - Костанайский педагогический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7" name="Овальная выноска 6">
            <a:hlinkClick r:id="rId4" action="ppaction://hlinksldjump"/>
          </p:cNvPr>
          <p:cNvSpPr/>
          <p:nvPr/>
        </p:nvSpPr>
        <p:spPr>
          <a:xfrm>
            <a:off x="7266709" y="3837709"/>
            <a:ext cx="734291" cy="61652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33155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049500" y="532938"/>
            <a:ext cx="7020900" cy="904487"/>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kk-KZ" dirty="0" smtClean="0"/>
              <a:t>Орыс әліпбиіне негізделген тұңғыш қазақ оқулығы </a:t>
            </a:r>
            <a:endParaRPr dirty="0"/>
          </a:p>
        </p:txBody>
      </p:sp>
      <p:sp>
        <p:nvSpPr>
          <p:cNvPr id="87" name="Google Shape;87;p17"/>
          <p:cNvSpPr txBox="1">
            <a:spLocks noGrp="1"/>
          </p:cNvSpPr>
          <p:nvPr>
            <p:ph type="body" idx="1"/>
          </p:nvPr>
        </p:nvSpPr>
        <p:spPr>
          <a:xfrm>
            <a:off x="1049499" y="1437425"/>
            <a:ext cx="7401773" cy="3051447"/>
          </a:xfrm>
          <a:prstGeom prst="rect">
            <a:avLst/>
          </a:prstGeom>
        </p:spPr>
        <p:txBody>
          <a:bodyPr spcFirstLastPara="1" wrap="square" lIns="91425" tIns="91425" rIns="91425" bIns="91425" anchor="t" anchorCtr="0">
            <a:noAutofit/>
          </a:bodyPr>
          <a:lstStyle/>
          <a:p>
            <a:pPr lvl="0"/>
            <a:r>
              <a:rPr lang="kk-KZ" sz="2000" dirty="0">
                <a:latin typeface="Times New Roman" panose="02020603050405020304" pitchFamily="18" charset="0"/>
                <a:cs typeface="Times New Roman" panose="02020603050405020304" pitchFamily="18" charset="0"/>
              </a:rPr>
              <a:t>Ы.Алтынсарин «Қазақ хрестоматиясы» еңбегінің алғы сөзінде </a:t>
            </a:r>
            <a:r>
              <a:rPr lang="kk-KZ" sz="2000" dirty="0" smtClean="0">
                <a:latin typeface="Times New Roman" panose="02020603050405020304" pitchFamily="18" charset="0"/>
                <a:cs typeface="Times New Roman" panose="02020603050405020304" pitchFamily="18" charset="0"/>
              </a:rPr>
              <a:t>«...</a:t>
            </a:r>
            <a:r>
              <a:rPr lang="kk-KZ" sz="2000" dirty="0">
                <a:latin typeface="Times New Roman" panose="02020603050405020304" pitchFamily="18" charset="0"/>
                <a:cs typeface="Times New Roman" panose="02020603050405020304" pitchFamily="18" charset="0"/>
              </a:rPr>
              <a:t>нысанаға дәл тиюі үшін орыс әріпімен бастыруды дұрыс деп таптық», -</a:t>
            </a:r>
            <a:r>
              <a:rPr lang="kk-KZ" sz="2000" dirty="0" smtClean="0">
                <a:latin typeface="Times New Roman" panose="02020603050405020304" pitchFamily="18" charset="0"/>
                <a:cs typeface="Times New Roman" panose="02020603050405020304" pitchFamily="18" charset="0"/>
              </a:rPr>
              <a:t>дейді.</a:t>
            </a:r>
          </a:p>
          <a:p>
            <a:pPr lvl="0"/>
            <a:r>
              <a:rPr lang="kk-KZ" sz="2000" dirty="0" smtClean="0">
                <a:latin typeface="Times New Roman" panose="02020603050405020304" pitchFamily="18" charset="0"/>
                <a:cs typeface="Times New Roman" panose="02020603050405020304" pitchFamily="18" charset="0"/>
              </a:rPr>
              <a:t>Педагогтың </a:t>
            </a:r>
            <a:r>
              <a:rPr lang="kk-KZ" sz="2000" dirty="0">
                <a:latin typeface="Times New Roman" panose="02020603050405020304" pitchFamily="18" charset="0"/>
                <a:cs typeface="Times New Roman" panose="02020603050405020304" pitchFamily="18" charset="0"/>
              </a:rPr>
              <a:t>мұндағы мақсаты- қазақ балаларына түсініксіз кітаби тілден біржолата қол үздіру немесе татарша араласып жазылған кітаптардан құтылу, солар арқылы қазақ арасында тарап бара жатқан, алдына діни мақсат қойған араб-парсы тілдеріне жол бермеу, қазақ тілінің дұрыс жазылуын, оның тазалығын сақтап қалу екені белгілі. </a:t>
            </a:r>
            <a:endParaRPr sz="2000" dirty="0">
              <a:latin typeface="Times New Roman" panose="02020603050405020304" pitchFamily="18" charset="0"/>
              <a:cs typeface="Times New Roman" panose="02020603050405020304" pitchFamily="18" charset="0"/>
            </a:endParaRPr>
          </a:p>
        </p:txBody>
      </p:sp>
      <p:sp>
        <p:nvSpPr>
          <p:cNvPr id="88" name="Google Shape;88;p1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5" name="Picture 4" descr="Главная - Костанайский педагогический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838147" y="532938"/>
            <a:ext cx="464505" cy="400110"/>
          </a:xfrm>
          <a:prstGeom prst="rect">
            <a:avLst/>
          </a:prstGeom>
        </p:spPr>
        <p:txBody>
          <a:bodyPr wrap="square">
            <a:spAutoFit/>
          </a:bodyPr>
          <a:lstStyle/>
          <a:p>
            <a:r>
              <a:rPr lang="en" sz="2000" dirty="0">
                <a:solidFill>
                  <a:schemeClr val="tx1"/>
                </a:solidFill>
              </a:rPr>
              <a:t>📌</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49500" y="741218"/>
            <a:ext cx="7020900" cy="3403108"/>
          </a:xfrm>
        </p:spPr>
        <p:txBody>
          <a:bodyPr>
            <a:normAutofit fontScale="92500" lnSpcReduction="20000"/>
          </a:bodyPr>
          <a:lstStyle/>
          <a:p>
            <a:pPr marL="76200" indent="0">
              <a:buNone/>
            </a:pPr>
            <a:r>
              <a:rPr lang="kk-KZ" dirty="0">
                <a:latin typeface="Times New Roman" panose="02020603050405020304" pitchFamily="18" charset="0"/>
                <a:cs typeface="Times New Roman" panose="02020603050405020304" pitchFamily="18" charset="0"/>
              </a:rPr>
              <a:t>Ағартушының тек қана ғылым саласында ғана емес, қарапайым өмірде де, қазақ тілі үшін күрескенін шәкірті </a:t>
            </a:r>
            <a:r>
              <a:rPr lang="kk-KZ" b="1" dirty="0">
                <a:latin typeface="Times New Roman" panose="02020603050405020304" pitchFamily="18" charset="0"/>
                <a:cs typeface="Times New Roman" panose="02020603050405020304" pitchFamily="18" charset="0"/>
              </a:rPr>
              <a:t>Ғабдолғали Балғымбаев </a:t>
            </a:r>
            <a:r>
              <a:rPr lang="kk-KZ" dirty="0">
                <a:latin typeface="Times New Roman" panose="02020603050405020304" pitchFamily="18" charset="0"/>
                <a:cs typeface="Times New Roman" panose="02020603050405020304" pitchFamily="18" charset="0"/>
              </a:rPr>
              <a:t>өзінің </a:t>
            </a:r>
            <a:r>
              <a:rPr lang="kk-KZ" b="1" i="1" dirty="0">
                <a:latin typeface="Times New Roman" panose="02020603050405020304" pitchFamily="18" charset="0"/>
                <a:cs typeface="Times New Roman" panose="02020603050405020304" pitchFamily="18" charset="0"/>
              </a:rPr>
              <a:t>«Ыбырай Алтынсарин туралы мәліметтер»</a:t>
            </a:r>
            <a:r>
              <a:rPr lang="kk-KZ" i="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атты еңбегінде </a:t>
            </a:r>
            <a:r>
              <a:rPr lang="kk-KZ" dirty="0" smtClean="0">
                <a:latin typeface="Times New Roman" panose="02020603050405020304" pitchFamily="18" charset="0"/>
                <a:cs typeface="Times New Roman" panose="02020603050405020304" pitchFamily="18" charset="0"/>
              </a:rPr>
              <a:t>«Оның </a:t>
            </a:r>
            <a:r>
              <a:rPr lang="kk-KZ" dirty="0">
                <a:latin typeface="Times New Roman" panose="02020603050405020304" pitchFamily="18" charset="0"/>
                <a:cs typeface="Times New Roman" panose="02020603050405020304" pitchFamily="18" charset="0"/>
              </a:rPr>
              <a:t>өзінің ана тілі – қазақ тілінде шеттен енген кірме сөздер көп болса да, орыс тіліндей бай тіл болмаса да ойды мәнерлеп әрі дәлдеп, тұжырымды бере алатынын талай рет ескерткен және бұл тілді таза сақтау керектігін мойындатқызды да. Ол қазақ тіліне татар тілін, татардың кітаби тілін араластырып сөйлеушілерге қарсы тұрғанын айтады». </a:t>
            </a:r>
            <a:endParaRPr lang="ru-RU" dirty="0">
              <a:latin typeface="Times New Roman" panose="02020603050405020304" pitchFamily="18" charset="0"/>
              <a:cs typeface="Times New Roman" panose="02020603050405020304" pitchFamily="18" charset="0"/>
            </a:endParaRPr>
          </a:p>
          <a:p>
            <a:pPr marL="76200" indent="0">
              <a:buNone/>
            </a:pPr>
            <a:endParaRPr lang="ru-RU" dirty="0"/>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5" name="Picture 4" descr="Главная - Костанайский педагогический коллед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824178" y="510385"/>
            <a:ext cx="492443" cy="461665"/>
          </a:xfrm>
          <a:prstGeom prst="rect">
            <a:avLst/>
          </a:prstGeom>
        </p:spPr>
        <p:txBody>
          <a:bodyPr wrap="none">
            <a:spAutoFit/>
          </a:bodyPr>
          <a:lstStyle/>
          <a:p>
            <a:r>
              <a:rPr lang="en" sz="2400" dirty="0">
                <a:solidFill>
                  <a:schemeClr val="tx1"/>
                </a:solidFill>
              </a:rPr>
              <a:t>📖</a:t>
            </a:r>
            <a:endParaRPr lang="ru-RU" sz="2400" dirty="0">
              <a:solidFill>
                <a:schemeClr val="tx1"/>
              </a:solidFill>
            </a:endParaRPr>
          </a:p>
        </p:txBody>
      </p:sp>
    </p:spTree>
    <p:extLst>
      <p:ext uri="{BB962C8B-B14F-4D97-AF65-F5344CB8AC3E}">
        <p14:creationId xmlns:p14="http://schemas.microsoft.com/office/powerpoint/2010/main" val="1624992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49500" y="609600"/>
            <a:ext cx="7020900" cy="3534726"/>
          </a:xfrm>
        </p:spPr>
        <p:txBody>
          <a:bodyPr>
            <a:normAutofit fontScale="85000" lnSpcReduction="20000"/>
          </a:bodyPr>
          <a:lstStyle/>
          <a:p>
            <a:pPr marL="76200" indent="0">
              <a:buNone/>
            </a:pPr>
            <a:r>
              <a:rPr lang="kk-KZ" dirty="0">
                <a:latin typeface="Times New Roman" panose="02020603050405020304" pitchFamily="18" charset="0"/>
                <a:cs typeface="Times New Roman" panose="02020603050405020304" pitchFamily="18" charset="0"/>
              </a:rPr>
              <a:t>Ыбырайдың қазақ тілінің тазалығы үшін күрескенін, өзі де жазу ісінде осы принципті ұстағанын орыс ғалымы </a:t>
            </a:r>
            <a:r>
              <a:rPr lang="kk-KZ" b="1" dirty="0">
                <a:latin typeface="Times New Roman" panose="02020603050405020304" pitchFamily="18" charset="0"/>
                <a:cs typeface="Times New Roman" panose="02020603050405020304" pitchFamily="18" charset="0"/>
              </a:rPr>
              <a:t>Н.И.Ильминский</a:t>
            </a:r>
            <a:r>
              <a:rPr lang="kk-KZ" dirty="0">
                <a:latin typeface="Times New Roman" panose="02020603050405020304" pitchFamily="18" charset="0"/>
                <a:cs typeface="Times New Roman" panose="02020603050405020304" pitchFamily="18" charset="0"/>
              </a:rPr>
              <a:t> де </a:t>
            </a:r>
            <a:r>
              <a:rPr lang="kk-KZ" b="1" i="1" dirty="0">
                <a:latin typeface="Times New Roman" panose="02020603050405020304" pitchFamily="18" charset="0"/>
                <a:cs typeface="Times New Roman" panose="02020603050405020304" pitchFamily="18" charset="0"/>
              </a:rPr>
              <a:t>«Ыбырай Алтынсарин туралы естеліктерінде» (Қазан, 1891) </a:t>
            </a:r>
            <a:r>
              <a:rPr lang="kk-KZ" dirty="0">
                <a:latin typeface="Times New Roman" panose="02020603050405020304" pitchFamily="18" charset="0"/>
                <a:cs typeface="Times New Roman" panose="02020603050405020304" pitchFamily="18" charset="0"/>
              </a:rPr>
              <a:t>атап айтады. «Ыбырай алғаш тілмаш болып істеп жүргеннің өзінде іс-қағаздарын таза қазақша жазуға тырысқан. «Бірде кеңесші оған Ордада жазылған кішкене ғана жарлықты аударуды тапсырады. Алтынсарин оны таза қырғыз(қазақ) тіліне аударып жазады. Ол кіші тілмаш болғандықтан, оның аудармасын аға аудармашы қол қоюы керек екен. Ол мынадай аудармаға ыза болып, түгелдей сызып тастайды да, оның орнына татарша жазады. Бұл жөнінде Алтынсарин маған аса қынжылып айтып еді, -дейді Н.И.Ильминский. </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5" name="Picture 4" descr="Главная - Костанайский педагогический коллед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7824178" y="510385"/>
            <a:ext cx="492443" cy="461665"/>
          </a:xfrm>
          <a:prstGeom prst="rect">
            <a:avLst/>
          </a:prstGeom>
        </p:spPr>
        <p:txBody>
          <a:bodyPr wrap="none">
            <a:spAutoFit/>
          </a:bodyPr>
          <a:lstStyle/>
          <a:p>
            <a:r>
              <a:rPr lang="en" sz="2400" dirty="0">
                <a:solidFill>
                  <a:schemeClr val="tx1"/>
                </a:solidFill>
              </a:rPr>
              <a:t>📖</a:t>
            </a:r>
            <a:endParaRPr lang="ru-RU" sz="2400" dirty="0">
              <a:solidFill>
                <a:schemeClr val="tx1"/>
              </a:solidFill>
            </a:endParaRPr>
          </a:p>
        </p:txBody>
      </p:sp>
    </p:spTree>
    <p:extLst>
      <p:ext uri="{BB962C8B-B14F-4D97-AF65-F5344CB8AC3E}">
        <p14:creationId xmlns:p14="http://schemas.microsoft.com/office/powerpoint/2010/main" val="2523813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yton template">
  <a:themeElements>
    <a:clrScheme name="Custom 347">
      <a:dk1>
        <a:srgbClr val="434343"/>
      </a:dk1>
      <a:lt1>
        <a:srgbClr val="FFFFFF"/>
      </a:lt1>
      <a:dk2>
        <a:srgbClr val="7B8486"/>
      </a:dk2>
      <a:lt2>
        <a:srgbClr val="E3E9EB"/>
      </a:lt2>
      <a:accent1>
        <a:srgbClr val="2A95B7"/>
      </a:accent1>
      <a:accent2>
        <a:srgbClr val="80D5CC"/>
      </a:accent2>
      <a:accent3>
        <a:srgbClr val="E9CB74"/>
      </a:accent3>
      <a:accent4>
        <a:srgbClr val="D19E9E"/>
      </a:accent4>
      <a:accent5>
        <a:srgbClr val="E47474"/>
      </a:accent5>
      <a:accent6>
        <a:srgbClr val="9DAF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861</Words>
  <Application>Microsoft Office PowerPoint</Application>
  <PresentationFormat>Экран (16:9)</PresentationFormat>
  <Paragraphs>57</Paragraphs>
  <Slides>14</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Times New Roman</vt:lpstr>
      <vt:lpstr>Calibri</vt:lpstr>
      <vt:lpstr>Sniglet</vt:lpstr>
      <vt:lpstr>Arial</vt:lpstr>
      <vt:lpstr>Wingdings</vt:lpstr>
      <vt:lpstr>Patrick Hand SC</vt:lpstr>
      <vt:lpstr>Seyton template</vt:lpstr>
      <vt:lpstr>Қостанай облысы әкімдігі Білім басқармасының  Қостанай педагогикалық колледжі КМҚМ</vt:lpstr>
      <vt:lpstr>Мақаланың жазылу барысы. </vt:lpstr>
      <vt:lpstr>ХІХ ғасырдағы қазақ тіліне байланысты ғалымдардың пікірлері</vt:lpstr>
      <vt:lpstr>Презентация PowerPoint</vt:lpstr>
      <vt:lpstr>Презентация PowerPoint</vt:lpstr>
      <vt:lpstr>Презентация PowerPoint</vt:lpstr>
      <vt:lpstr>Орыс әліпбиіне негізделген тұңғыш қазақ оқулығы </vt:lpstr>
      <vt:lpstr>Презентация PowerPoint</vt:lpstr>
      <vt:lpstr>Презентация PowerPoint</vt:lpstr>
      <vt:lpstr>Презентация PowerPoint</vt:lpstr>
      <vt:lpstr>Презентация PowerPoint</vt:lpstr>
      <vt:lpstr>Ғ.Балғымбаев</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Қостанай облысы әкімдігі Білім басқармасының  Қостанай педагогикалық колледжі КМҚМ</dc:title>
  <dc:creator>Nurali</dc:creator>
  <cp:lastModifiedBy>Nurali</cp:lastModifiedBy>
  <cp:revision>12</cp:revision>
  <dcterms:modified xsi:type="dcterms:W3CDTF">2020-10-25T09:57:25Z</dcterms:modified>
</cp:coreProperties>
</file>