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68" r:id="rId1"/>
  </p:sldMasterIdLst>
  <p:notesMasterIdLst>
    <p:notesMasterId r:id="rId3"/>
  </p:notesMasterIdLst>
  <p:handoutMasterIdLst>
    <p:handoutMasterId r:id="rId4"/>
  </p:handoutMasterIdLst>
  <p:sldIdLst>
    <p:sldId id="273" r:id="rId2"/>
  </p:sldIdLst>
  <p:sldSz cx="6858000" cy="9906000" type="A4"/>
  <p:notesSz cx="9928225" cy="67976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007E39"/>
    <a:srgbClr val="0B2B93"/>
    <a:srgbClr val="2857EE"/>
    <a:srgbClr val="23CBDD"/>
    <a:srgbClr val="FF3399"/>
    <a:srgbClr val="FF99FF"/>
    <a:srgbClr val="E24EC6"/>
    <a:srgbClr val="EAEA2E"/>
    <a:srgbClr val="FF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5309" autoAdjust="0"/>
  </p:normalViewPr>
  <p:slideViewPr>
    <p:cSldViewPr>
      <p:cViewPr varScale="1">
        <p:scale>
          <a:sx n="61" d="100"/>
          <a:sy n="61" d="100"/>
        </p:scale>
        <p:origin x="2658" y="4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3313" cy="34021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622594" y="0"/>
            <a:ext cx="4303313" cy="34021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143E6C-20A6-4073-BC9E-EDE0536FA071}" type="datetimeFigureOut">
              <a:rPr lang="ru-RU" smtClean="0"/>
              <a:t>13.03.2023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456378"/>
            <a:ext cx="4303313" cy="3402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622594" y="6456378"/>
            <a:ext cx="4303313" cy="3402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175131-4C0D-4D84-98E2-6175DCD3B92B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471760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622925" y="0"/>
            <a:ext cx="4303713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F98954-B977-4C6C-8E1B-651B26971CBA}" type="datetimeFigureOut">
              <a:rPr lang="ru-RU" smtClean="0"/>
              <a:t>13.03.2023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081463" y="509588"/>
            <a:ext cx="1765300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92188" y="3228975"/>
            <a:ext cx="7943850" cy="30591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456363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622925" y="6456363"/>
            <a:ext cx="4303713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3D7FF0-32FB-4EDC-A74B-8509BE7A015F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962489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88081-C3A6-40CA-B35D-4693FFDB4CC9}" type="datetimeFigureOut">
              <a:rPr lang="ru-RU" smtClean="0"/>
              <a:t>13.03.2023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AE7DB-6FD6-41D2-843A-30616D9FF9C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102866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88081-C3A6-40CA-B35D-4693FFDB4CC9}" type="datetimeFigureOut">
              <a:rPr lang="ru-RU" smtClean="0"/>
              <a:t>13.03.2023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AE7DB-6FD6-41D2-843A-30616D9FF9C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799419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57176" y="573264"/>
            <a:ext cx="3357563" cy="1220822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88081-C3A6-40CA-B35D-4693FFDB4CC9}" type="datetimeFigureOut">
              <a:rPr lang="ru-RU" smtClean="0"/>
              <a:t>13.03.2023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AE7DB-6FD6-41D2-843A-30616D9FF9C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664280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88081-C3A6-40CA-B35D-4693FFDB4CC9}" type="datetimeFigureOut">
              <a:rPr lang="ru-RU" smtClean="0"/>
              <a:t>13.03.2023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AE7DB-6FD6-41D2-843A-30616D9FF9C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610228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6365524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4198588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88081-C3A6-40CA-B35D-4693FFDB4CC9}" type="datetimeFigureOut">
              <a:rPr lang="ru-RU" smtClean="0"/>
              <a:t>13.03.2023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AE7DB-6FD6-41D2-843A-30616D9FF9C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864798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57176" y="3338691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628901" y="3338691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88081-C3A6-40CA-B35D-4693FFDB4CC9}" type="datetimeFigureOut">
              <a:rPr lang="ru-RU" smtClean="0"/>
              <a:t>13.03.2023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AE7DB-6FD6-41D2-843A-30616D9FF9C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729082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1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2901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88081-C3A6-40CA-B35D-4693FFDB4CC9}" type="datetimeFigureOut">
              <a:rPr lang="ru-RU" smtClean="0"/>
              <a:t>13.03.2023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AE7DB-6FD6-41D2-843A-30616D9FF9C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709372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88081-C3A6-40CA-B35D-4693FFDB4CC9}" type="datetimeFigureOut">
              <a:rPr lang="ru-RU" smtClean="0"/>
              <a:t>13.03.2023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AE7DB-6FD6-41D2-843A-30616D9FF9C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92022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88081-C3A6-40CA-B35D-4693FFDB4CC9}" type="datetimeFigureOut">
              <a:rPr lang="ru-RU" smtClean="0"/>
              <a:t>13.03.2023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AE7DB-6FD6-41D2-843A-30616D9FF9C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244521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1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81288" y="394408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1" y="2072924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88081-C3A6-40CA-B35D-4693FFDB4CC9}" type="datetimeFigureOut">
              <a:rPr lang="ru-RU" smtClean="0"/>
              <a:t>13.03.2023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AE7DB-6FD6-41D2-843A-30616D9FF9C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356966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88081-C3A6-40CA-B35D-4693FFDB4CC9}" type="datetimeFigureOut">
              <a:rPr lang="ru-RU" smtClean="0"/>
              <a:t>13.03.2023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AE7DB-6FD6-41D2-843A-30616D9FF9C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258953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A88081-C3A6-40CA-B35D-4693FFDB4CC9}" type="datetimeFigureOut">
              <a:rPr lang="ru-RU" smtClean="0"/>
              <a:t>13.03.2023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CAE7DB-6FD6-41D2-843A-30616D9FF9C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666794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69" r:id="rId1"/>
    <p:sldLayoutId id="2147484370" r:id="rId2"/>
    <p:sldLayoutId id="2147484371" r:id="rId3"/>
    <p:sldLayoutId id="2147484372" r:id="rId4"/>
    <p:sldLayoutId id="2147484373" r:id="rId5"/>
    <p:sldLayoutId id="2147484374" r:id="rId6"/>
    <p:sldLayoutId id="2147484375" r:id="rId7"/>
    <p:sldLayoutId id="2147484376" r:id="rId8"/>
    <p:sldLayoutId id="2147484377" r:id="rId9"/>
    <p:sldLayoutId id="2147484378" r:id="rId10"/>
    <p:sldLayoutId id="214748437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Рисунок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5470"/>
            <a:ext cx="966375" cy="920952"/>
          </a:xfrm>
          <a:prstGeom prst="rect">
            <a:avLst/>
          </a:prstGeom>
        </p:spPr>
      </p:pic>
      <p:sp>
        <p:nvSpPr>
          <p:cNvPr id="48" name="Прямоугольник 47"/>
          <p:cNvSpPr/>
          <p:nvPr/>
        </p:nvSpPr>
        <p:spPr>
          <a:xfrm>
            <a:off x="60466" y="811979"/>
            <a:ext cx="7200311" cy="800219"/>
          </a:xfrm>
          <a:prstGeom prst="rect">
            <a:avLst/>
          </a:prstGeom>
          <a:noFill/>
          <a:ln w="76200"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kk-KZ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66" charset="0"/>
                <a:cs typeface="Times New Roman" pitchFamily="18" charset="0"/>
              </a:rPr>
              <a:t>ЖАДЫНАМА </a:t>
            </a:r>
            <a:r>
              <a:rPr lang="kk-KZ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66" charset="0"/>
                <a:cs typeface="Times New Roman" pitchFamily="18" charset="0"/>
              </a:rPr>
              <a:t> </a:t>
            </a:r>
          </a:p>
          <a:p>
            <a:pPr algn="ctr"/>
            <a:r>
              <a:rPr lang="ru-RU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66" charset="0"/>
                <a:cs typeface="Times New Roman" pitchFamily="18" charset="0"/>
              </a:rPr>
              <a:t>«Ата-ананың </a:t>
            </a:r>
            <a:r>
              <a:rPr lang="ru-RU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66" charset="0"/>
                <a:cs typeface="Times New Roman" pitchFamily="18" charset="0"/>
              </a:rPr>
              <a:t>оң және теріс </a:t>
            </a:r>
            <a:r>
              <a:rPr lang="ru-RU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66" charset="0"/>
                <a:cs typeface="Times New Roman" pitchFamily="18" charset="0"/>
              </a:rPr>
              <a:t>көзқарастары» </a:t>
            </a:r>
          </a:p>
          <a:p>
            <a:pPr algn="ctr"/>
            <a:r>
              <a:rPr lang="ru-RU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66" charset="0"/>
                <a:cs typeface="Times New Roman" pitchFamily="18" charset="0"/>
              </a:rPr>
              <a:t>(ата-аналарға </a:t>
            </a:r>
            <a:r>
              <a:rPr lang="ru-RU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66" charset="0"/>
                <a:cs typeface="Times New Roman" pitchFamily="18" charset="0"/>
              </a:rPr>
              <a:t>арналған )</a:t>
            </a:r>
            <a:endParaRPr lang="kk-KZ" sz="1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Script" pitchFamily="66" charset="0"/>
              <a:cs typeface="Times New Roman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822975" y="157605"/>
            <a:ext cx="6056698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kk-KZ" altLang="ru-RU" sz="900" b="1" dirty="0" smtClean="0">
                <a:latin typeface="Segoe Script" pitchFamily="66" charset="0"/>
                <a:ea typeface="Segoe UI Symbol" pitchFamily="34" charset="0"/>
                <a:cs typeface="Times New Roman" panose="02020603050405020304" pitchFamily="18" charset="0"/>
              </a:rPr>
              <a:t>ҚОСТАНАЙ </a:t>
            </a:r>
            <a:r>
              <a:rPr lang="kk-KZ" altLang="ru-RU" sz="900" b="1" dirty="0">
                <a:latin typeface="Segoe Script" pitchFamily="66" charset="0"/>
                <a:ea typeface="Segoe UI Symbol" pitchFamily="34" charset="0"/>
                <a:cs typeface="Times New Roman" panose="02020603050405020304" pitchFamily="18" charset="0"/>
              </a:rPr>
              <a:t>ОБЛЫСЫ ӘКІМДІГІ БІЛІМ БАСҚАРМАСЫНЫҢ «ПСИХОЛОГИЯЛЫҚ ҚОЛДАУ ЖӘНЕ ҚОСЫМША БІЛІМ БЕРУ ӨҢІРЛІК ОРТАЛЫҒЫ» КММ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altLang="ru-RU" sz="900" b="1" dirty="0">
              <a:latin typeface="Segoe Script" pitchFamily="66" charset="0"/>
              <a:ea typeface="Segoe UI Symbol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5199478"/>
              </p:ext>
            </p:extLst>
          </p:nvPr>
        </p:nvGraphicFramePr>
        <p:xfrm>
          <a:off x="476672" y="1548709"/>
          <a:ext cx="6381328" cy="6948384"/>
        </p:xfrm>
        <a:graphic>
          <a:graphicData uri="http://schemas.openxmlformats.org/drawingml/2006/table">
            <a:tbl>
              <a:tblPr/>
              <a:tblGrid>
                <a:gridCol w="1338853"/>
                <a:gridCol w="2928325"/>
                <a:gridCol w="2114150"/>
              </a:tblGrid>
              <a:tr h="402073">
                <a:tc gridSpan="2">
                  <a:txBody>
                    <a:bodyPr/>
                    <a:lstStyle/>
                    <a:p>
                      <a:pPr fontAlgn="t"/>
                      <a:endParaRPr lang="ru-RU" sz="1400" b="1" i="1" dirty="0">
                        <a:solidFill>
                          <a:srgbClr val="FF0000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19480" marR="19480" marT="9740" marB="974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t"/>
                      <a:endParaRPr lang="ru-RU" sz="1400" b="1" i="1" dirty="0">
                        <a:solidFill>
                          <a:srgbClr val="007E39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19480" marR="19480" marT="9740" marB="974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164777">
                <a:tc>
                  <a:txBody>
                    <a:bodyPr/>
                    <a:lstStyle/>
                    <a:p>
                      <a:pPr fontAlgn="t"/>
                      <a:endParaRPr lang="ru-RU" sz="1100" b="1" dirty="0">
                        <a:solidFill>
                          <a:srgbClr val="FF0000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19480" marR="19480" marT="9740" marB="974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ru-RU" sz="1100" b="1" dirty="0">
                        <a:effectLst/>
                        <a:latin typeface="Bookman Old Style" pitchFamily="18" charset="0"/>
                      </a:endParaRPr>
                    </a:p>
                  </a:txBody>
                  <a:tcPr marL="19480" marR="19480" marT="9740" marB="974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ru-RU" sz="1100" b="1" dirty="0">
                        <a:effectLst/>
                        <a:latin typeface="Bookman Old Style" pitchFamily="18" charset="0"/>
                      </a:endParaRPr>
                    </a:p>
                  </a:txBody>
                  <a:tcPr marL="19480" marR="19480" marT="9740" marB="974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662046">
                <a:tc>
                  <a:txBody>
                    <a:bodyPr/>
                    <a:lstStyle/>
                    <a:p>
                      <a:pPr fontAlgn="t"/>
                      <a:endParaRPr lang="ru-RU" sz="1100" b="1" dirty="0">
                        <a:solidFill>
                          <a:srgbClr val="FF0000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19480" marR="19480" marT="9740" marB="974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ru-RU" sz="1100" dirty="0">
                        <a:effectLst/>
                        <a:latin typeface="Bookman Old Style" pitchFamily="18" charset="0"/>
                      </a:endParaRPr>
                    </a:p>
                  </a:txBody>
                  <a:tcPr marL="19480" marR="19480" marT="9740" marB="974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ru-RU" sz="1100" b="1" u="none" dirty="0">
                        <a:solidFill>
                          <a:srgbClr val="007E39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19480" marR="19480" marT="9740" marB="974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662046">
                <a:tc>
                  <a:txBody>
                    <a:bodyPr/>
                    <a:lstStyle/>
                    <a:p>
                      <a:pPr fontAlgn="t"/>
                      <a:endParaRPr lang="ru-RU" sz="1100" b="1" dirty="0">
                        <a:solidFill>
                          <a:srgbClr val="FF0000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19480" marR="19480" marT="9740" marB="974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ru-RU" sz="1100" dirty="0">
                        <a:effectLst/>
                        <a:latin typeface="Bookman Old Style" pitchFamily="18" charset="0"/>
                      </a:endParaRPr>
                    </a:p>
                  </a:txBody>
                  <a:tcPr marL="19480" marR="19480" marT="9740" marB="974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ru-RU" sz="1100" b="1" u="none" dirty="0">
                        <a:solidFill>
                          <a:srgbClr val="007E39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19480" marR="19480" marT="9740" marB="974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1017237">
                <a:tc>
                  <a:txBody>
                    <a:bodyPr/>
                    <a:lstStyle/>
                    <a:p>
                      <a:pPr fontAlgn="t"/>
                      <a:endParaRPr lang="ru-RU" sz="1100" b="1" dirty="0">
                        <a:solidFill>
                          <a:srgbClr val="FF0000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19480" marR="19480" marT="9740" marB="974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ru-RU" sz="1100" dirty="0">
                        <a:effectLst/>
                        <a:latin typeface="Bookman Old Style" pitchFamily="18" charset="0"/>
                      </a:endParaRPr>
                    </a:p>
                  </a:txBody>
                  <a:tcPr marL="19480" marR="19480" marT="9740" marB="974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ru-RU" sz="1100" b="1" u="none" dirty="0">
                        <a:solidFill>
                          <a:srgbClr val="007E39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19480" marR="19480" marT="9740" marB="974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804122">
                <a:tc>
                  <a:txBody>
                    <a:bodyPr/>
                    <a:lstStyle/>
                    <a:p>
                      <a:pPr fontAlgn="t"/>
                      <a:endParaRPr lang="ru-RU" sz="1100" b="1" dirty="0">
                        <a:solidFill>
                          <a:srgbClr val="FF0000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19480" marR="19480" marT="9740" marB="974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ru-RU" sz="1100" dirty="0">
                        <a:effectLst/>
                        <a:latin typeface="Bookman Old Style" pitchFamily="18" charset="0"/>
                      </a:endParaRPr>
                    </a:p>
                  </a:txBody>
                  <a:tcPr marL="19480" marR="19480" marT="9740" marB="974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ru-RU" sz="1100" b="1" u="none" dirty="0">
                        <a:solidFill>
                          <a:srgbClr val="007E39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19480" marR="19480" marT="9740" marB="974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875161">
                <a:tc>
                  <a:txBody>
                    <a:bodyPr/>
                    <a:lstStyle/>
                    <a:p>
                      <a:pPr fontAlgn="t"/>
                      <a:endParaRPr lang="ru-RU" sz="1100" b="1" dirty="0">
                        <a:solidFill>
                          <a:srgbClr val="FF0000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19480" marR="19480" marT="9740" marB="974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ru-RU" sz="1100" dirty="0">
                        <a:effectLst/>
                        <a:latin typeface="Bookman Old Style" pitchFamily="18" charset="0"/>
                      </a:endParaRPr>
                    </a:p>
                  </a:txBody>
                  <a:tcPr marL="19480" marR="19480" marT="9740" marB="974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ru-RU" sz="1100" b="1" u="none" dirty="0">
                        <a:solidFill>
                          <a:srgbClr val="007E39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19480" marR="19480" marT="9740" marB="974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875161">
                <a:tc>
                  <a:txBody>
                    <a:bodyPr/>
                    <a:lstStyle/>
                    <a:p>
                      <a:pPr fontAlgn="t"/>
                      <a:endParaRPr lang="ru-RU" sz="1100" b="1" dirty="0">
                        <a:solidFill>
                          <a:srgbClr val="FF0000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19480" marR="19480" marT="9740" marB="974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ru-RU" sz="1100" dirty="0">
                        <a:effectLst/>
                        <a:latin typeface="Bookman Old Style" pitchFamily="18" charset="0"/>
                      </a:endParaRPr>
                    </a:p>
                  </a:txBody>
                  <a:tcPr marL="19480" marR="19480" marT="9740" marB="974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ru-RU" sz="1100" b="1" u="none" dirty="0">
                        <a:solidFill>
                          <a:srgbClr val="007E39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19480" marR="19480" marT="9740" marB="974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727637">
                <a:tc>
                  <a:txBody>
                    <a:bodyPr/>
                    <a:lstStyle/>
                    <a:p>
                      <a:pPr fontAlgn="t"/>
                      <a:endParaRPr lang="ru-RU" sz="1100" b="1" dirty="0">
                        <a:solidFill>
                          <a:srgbClr val="FF0000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19480" marR="19480" marT="9740" marB="974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ru-RU" sz="1100" dirty="0">
                        <a:effectLst/>
                        <a:latin typeface="Bookman Old Style" pitchFamily="18" charset="0"/>
                      </a:endParaRPr>
                    </a:p>
                  </a:txBody>
                  <a:tcPr marL="19480" marR="19480" marT="9740" marB="974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ru-RU" sz="1100" b="1" u="none" dirty="0">
                        <a:solidFill>
                          <a:srgbClr val="007E39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19480" marR="19480" marT="9740" marB="974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735781">
                <a:tc>
                  <a:txBody>
                    <a:bodyPr/>
                    <a:lstStyle/>
                    <a:p>
                      <a:pPr fontAlgn="t"/>
                      <a:endParaRPr lang="ru-RU" sz="1100" b="1" dirty="0">
                        <a:solidFill>
                          <a:srgbClr val="FF0000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19480" marR="19480" marT="9740" marB="974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ru-RU" sz="1100" dirty="0">
                        <a:effectLst/>
                        <a:latin typeface="Bookman Old Style" pitchFamily="18" charset="0"/>
                      </a:endParaRPr>
                    </a:p>
                  </a:txBody>
                  <a:tcPr marL="19480" marR="19480" marT="9740" marB="974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endParaRPr lang="ru-RU" sz="1100" b="1" u="none" dirty="0">
                        <a:solidFill>
                          <a:srgbClr val="007E39"/>
                        </a:solidFill>
                        <a:effectLst/>
                        <a:latin typeface="Bookman Old Style" pitchFamily="18" charset="0"/>
                      </a:endParaRPr>
                    </a:p>
                  </a:txBody>
                  <a:tcPr marL="19480" marR="19480" marT="9740" marB="974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16" name="Таблица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0769842"/>
              </p:ext>
            </p:extLst>
          </p:nvPr>
        </p:nvGraphicFramePr>
        <p:xfrm>
          <a:off x="524524" y="1621593"/>
          <a:ext cx="6333475" cy="78184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96364"/>
                <a:gridCol w="2376264"/>
                <a:gridCol w="2060847"/>
              </a:tblGrid>
              <a:tr h="423422">
                <a:tc>
                  <a:txBody>
                    <a:bodyPr/>
                    <a:lstStyle/>
                    <a:p>
                      <a:pPr algn="ctr"/>
                      <a:r>
                        <a:rPr lang="ru-RU" sz="1400" b="1" i="1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egoe Print" pitchFamily="2" charset="0"/>
                        </a:rPr>
                        <a:t>Теріс көзқарастар</a:t>
                      </a:r>
                    </a:p>
                    <a:p>
                      <a:endParaRPr lang="ru-RU" sz="1100" b="1" i="1" dirty="0">
                        <a:solidFill>
                          <a:schemeClr val="tx1"/>
                        </a:solidFill>
                        <a:latin typeface="Segoe Print" pitchFamily="2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100" b="1" i="1" dirty="0">
                        <a:latin typeface="Segoe Print" pitchFamily="2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400" b="1" i="1" dirty="0" smtClean="0">
                          <a:solidFill>
                            <a:srgbClr val="007E39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egoe Print" pitchFamily="2" charset="0"/>
                        </a:rPr>
                        <a:t>  </a:t>
                      </a:r>
                      <a:r>
                        <a:rPr lang="kk-KZ" sz="1400" b="1" i="1" baseline="0" dirty="0" smtClean="0">
                          <a:solidFill>
                            <a:srgbClr val="007E39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egoe Print" pitchFamily="2" charset="0"/>
                        </a:rPr>
                        <a:t>   Оң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400" b="1" i="1" baseline="0" dirty="0" smtClean="0">
                          <a:solidFill>
                            <a:srgbClr val="007E39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egoe Print" pitchFamily="2" charset="0"/>
                        </a:rPr>
                        <a:t>      көзқарастар</a:t>
                      </a:r>
                      <a:endParaRPr lang="ru-RU" sz="1400" b="1" i="1" dirty="0" smtClean="0">
                        <a:solidFill>
                          <a:srgbClr val="007E39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Segoe Print" pitchFamily="2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879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100" b="1" dirty="0" smtClean="0"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100" b="1" dirty="0" smtClean="0">
                        <a:solidFill>
                          <a:schemeClr val="tx1"/>
                        </a:solidFill>
                        <a:effectLst/>
                        <a:latin typeface="Bookman Old Style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</a:rPr>
                        <a:t>Осылай айту: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100" b="1" dirty="0" smtClean="0">
                        <a:effectLst/>
                        <a:latin typeface="Bookman Old Style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100" b="1" dirty="0" smtClean="0">
                        <a:effectLst/>
                        <a:latin typeface="Bookman Old Style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smtClean="0">
                          <a:effectLst/>
                          <a:latin typeface="Bookman Old Style" pitchFamily="18" charset="0"/>
                        </a:rPr>
                        <a:t>Салдары туралы ойланыңыз</a:t>
                      </a:r>
                    </a:p>
                    <a:p>
                      <a:endParaRPr lang="ru-RU" sz="1100" dirty="0">
                        <a:latin typeface="Bookman Old Style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100" b="1" dirty="0" smtClean="0">
                        <a:effectLst/>
                        <a:latin typeface="Bookman Old Style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100" b="1" dirty="0" smtClean="0">
                        <a:effectLst/>
                        <a:latin typeface="Bookman Old Style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smtClean="0">
                          <a:effectLst/>
                          <a:latin typeface="Bookman Old Style" pitchFamily="18" charset="0"/>
                        </a:rPr>
                        <a:t>Уақытында түзетіңіз</a:t>
                      </a:r>
                    </a:p>
                    <a:p>
                      <a:pPr algn="ctr"/>
                      <a:endParaRPr lang="ru-RU" sz="1100" dirty="0">
                        <a:latin typeface="Bookman Old Style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81586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smtClean="0">
                          <a:solidFill>
                            <a:srgbClr val="C00000"/>
                          </a:solidFill>
                          <a:effectLst/>
                          <a:latin typeface="Bookman Old Style" pitchFamily="18" charset="0"/>
                        </a:rPr>
                        <a:t>"Сен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smtClean="0">
                          <a:solidFill>
                            <a:srgbClr val="C00000"/>
                          </a:solidFill>
                          <a:effectLst/>
                          <a:latin typeface="Bookman Old Style" pitchFamily="18" charset="0"/>
                        </a:rPr>
                        <a:t>мойынсұнбайсың, сенмен ешкім дос болмайды...«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effectLst/>
                          <a:latin typeface="Bookman Old Style" pitchFamily="18" charset="0"/>
                        </a:rPr>
                        <a:t>Оқшаулану, иеліктен шығару, бастамашылдық, бағыныштылық, ұнамдылық, стереотиптік мінез-құлыққа берілгендік.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u="none" dirty="0" smtClean="0">
                          <a:solidFill>
                            <a:srgbClr val="006600"/>
                          </a:solidFill>
                          <a:effectLst/>
                          <a:latin typeface="Bookman Old Style" pitchFamily="18" charset="0"/>
                        </a:rPr>
                        <a:t>     </a:t>
                      </a:r>
                      <a:r>
                        <a:rPr lang="ru-RU" sz="1100" b="1" u="none" baseline="0" dirty="0" smtClean="0">
                          <a:solidFill>
                            <a:srgbClr val="006600"/>
                          </a:solidFill>
                          <a:effectLst/>
                          <a:latin typeface="Bookman Old Style" pitchFamily="18" charset="0"/>
                        </a:rPr>
                        <a:t>   </a:t>
                      </a:r>
                      <a:r>
                        <a:rPr lang="ru-RU" sz="1100" b="1" u="none" dirty="0" smtClean="0">
                          <a:solidFill>
                            <a:srgbClr val="006600"/>
                          </a:solidFill>
                          <a:effectLst/>
                          <a:latin typeface="Bookman Old Style" pitchFamily="18" charset="0"/>
                        </a:rPr>
                        <a:t>"Өзің бол, өмірдегі</a:t>
                      </a:r>
                      <a:r>
                        <a:rPr lang="ru-RU" sz="1100" b="1" u="none" baseline="0" dirty="0" smtClean="0">
                          <a:solidFill>
                            <a:srgbClr val="006600"/>
                          </a:solidFill>
                          <a:effectLst/>
                          <a:latin typeface="Bookman Old Style" pitchFamily="18" charset="0"/>
                        </a:rPr>
                        <a:t>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u="none" baseline="0" dirty="0" smtClean="0">
                          <a:solidFill>
                            <a:srgbClr val="006600"/>
                          </a:solidFill>
                          <a:effectLst/>
                          <a:latin typeface="Bookman Old Style" pitchFamily="18" charset="0"/>
                        </a:rPr>
                        <a:t>     </a:t>
                      </a:r>
                      <a:r>
                        <a:rPr lang="ru-RU" sz="1100" b="1" u="none" dirty="0" smtClean="0">
                          <a:solidFill>
                            <a:srgbClr val="006600"/>
                          </a:solidFill>
                          <a:effectLst/>
                          <a:latin typeface="Bookman Old Style" pitchFamily="18" charset="0"/>
                        </a:rPr>
                        <a:t>әрбір адамда достар бар!"</a:t>
                      </a:r>
                    </a:p>
                    <a:p>
                      <a:endParaRPr lang="ru-RU" sz="1100" dirty="0">
                        <a:solidFill>
                          <a:srgbClr val="006600"/>
                        </a:solidFill>
                        <a:latin typeface="Bookman Old Style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81586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smtClean="0">
                          <a:solidFill>
                            <a:srgbClr val="C00000"/>
                          </a:solidFill>
                          <a:effectLst/>
                          <a:latin typeface="Bookman Old Style" pitchFamily="18" charset="0"/>
                        </a:rPr>
                        <a:t>"Сен менің қасіретімсің!"</a:t>
                      </a:r>
                    </a:p>
                    <a:p>
                      <a:endParaRPr lang="ru-RU" sz="1100" dirty="0">
                        <a:solidFill>
                          <a:srgbClr val="C00000"/>
                        </a:solidFill>
                        <a:latin typeface="Bookman Old Style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effectLst/>
                          <a:latin typeface="Bookman Old Style" pitchFamily="18" charset="0"/>
                        </a:rPr>
                        <a:t>Кінә сезімі, өзін-өзі бағалаудың төмендігі, басқаларға деген дұшпандық, иеліктен шығару, ата-аналармен қақтығыстар.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u="none" dirty="0" smtClean="0">
                          <a:solidFill>
                            <a:srgbClr val="006600"/>
                          </a:solidFill>
                          <a:effectLst/>
                          <a:latin typeface="Bookman Old Style" pitchFamily="18" charset="0"/>
                        </a:rPr>
                        <a:t>     "Менің бақытым,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u="none" dirty="0" smtClean="0">
                          <a:solidFill>
                            <a:srgbClr val="006600"/>
                          </a:solidFill>
                          <a:effectLst/>
                          <a:latin typeface="Bookman Old Style" pitchFamily="18" charset="0"/>
                        </a:rPr>
                        <a:t>        менің қуанышым!"</a:t>
                      </a:r>
                    </a:p>
                    <a:p>
                      <a:r>
                        <a:rPr lang="ru-RU" sz="1100" dirty="0" smtClean="0">
                          <a:solidFill>
                            <a:srgbClr val="006600"/>
                          </a:solidFill>
                          <a:latin typeface="Bookman Old Style" pitchFamily="18" charset="0"/>
                        </a:rPr>
                        <a:t>   </a:t>
                      </a:r>
                    </a:p>
                    <a:p>
                      <a:r>
                        <a:rPr lang="ru-RU" sz="1100" dirty="0" smtClean="0">
                          <a:solidFill>
                            <a:srgbClr val="006600"/>
                          </a:solidFill>
                          <a:latin typeface="Bookman Old Style" pitchFamily="18" charset="0"/>
                        </a:rPr>
                        <a:t> </a:t>
                      </a:r>
                      <a:endParaRPr lang="ru-RU" sz="1100" dirty="0">
                        <a:solidFill>
                          <a:srgbClr val="006600"/>
                        </a:solidFill>
                        <a:latin typeface="Bookman Old Style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81586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smtClean="0">
                          <a:solidFill>
                            <a:srgbClr val="C00000"/>
                          </a:solidFill>
                          <a:effectLst/>
                          <a:latin typeface="Bookman Old Style" pitchFamily="18" charset="0"/>
                        </a:rPr>
                        <a:t>"Жылауық, қыңсылауық!"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effectLst/>
                          <a:latin typeface="Bookman Old Style" pitchFamily="18" charset="0"/>
                        </a:rPr>
                        <a:t>Эмоцияны тежеу, ішкі ашуланшақтық, мазасыздық, тіпті кішігірім проблемаларды терең сезіну, эмоционалды шиеленістің жоғарылауы, қорқыныш.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uLnTx/>
                          <a:uFillTx/>
                          <a:latin typeface="Bookman Old Style" pitchFamily="18" charset="0"/>
                          <a:ea typeface="+mn-ea"/>
                          <a:cs typeface="+mn-cs"/>
                        </a:rPr>
                        <a:t>     </a:t>
                      </a: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uLnTx/>
                          <a:uFillTx/>
                          <a:latin typeface="Bookman Old Style" pitchFamily="18" charset="0"/>
                          <a:ea typeface="+mn-ea"/>
                          <a:cs typeface="+mn-cs"/>
                        </a:rPr>
                        <a:t>    «Жыла,</a:t>
                      </a: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uLnTx/>
                          <a:uFillTx/>
                          <a:latin typeface="Bookman Old Style" pitchFamily="18" charset="0"/>
                          <a:ea typeface="+mn-ea"/>
                          <a:cs typeface="+mn-cs"/>
                        </a:rPr>
                        <a:t>жеңілірек </a:t>
                      </a: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uLnTx/>
                          <a:uFillTx/>
                          <a:latin typeface="Bookman Old Style" pitchFamily="18" charset="0"/>
                          <a:ea typeface="+mn-ea"/>
                          <a:cs typeface="+mn-cs"/>
                        </a:rPr>
                        <a:t>болады…"</a:t>
                      </a:r>
                    </a:p>
                    <a:p>
                      <a:endParaRPr lang="ru-RU" sz="1100" dirty="0">
                        <a:solidFill>
                          <a:srgbClr val="006600"/>
                        </a:solidFill>
                        <a:latin typeface="Bookman Old Style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81586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smtClean="0">
                          <a:solidFill>
                            <a:srgbClr val="C00000"/>
                          </a:solidFill>
                          <a:effectLst/>
                          <a:latin typeface="Bookman Old Style" pitchFamily="18" charset="0"/>
                        </a:rPr>
                        <a:t>"Сенің ақылыңа емес!..."</a:t>
                      </a:r>
                    </a:p>
                    <a:p>
                      <a:endParaRPr lang="ru-RU" sz="1100" dirty="0">
                        <a:solidFill>
                          <a:srgbClr val="C00000"/>
                        </a:solidFill>
                        <a:latin typeface="Bookman Old Style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effectLst/>
                          <a:latin typeface="Bookman Old Style" pitchFamily="18" charset="0"/>
                        </a:rPr>
                        <a:t>Төмен өзін-өзі бағалау, кідірістерпсихикалық дамуда, өз пікірінің болмауы, ұялшақтық, алшақтық, ата-аналармен қақтығыстар.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uLnTx/>
                          <a:uFillTx/>
                          <a:latin typeface="Bookman Old Style" pitchFamily="18" charset="0"/>
                          <a:ea typeface="+mn-ea"/>
                          <a:cs typeface="+mn-cs"/>
                        </a:rPr>
                        <a:t>"Ал сен </a:t>
                      </a: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uLnTx/>
                          <a:uFillTx/>
                          <a:latin typeface="Bookman Old Style" pitchFamily="18" charset="0"/>
                          <a:ea typeface="+mn-ea"/>
                          <a:cs typeface="+mn-cs"/>
                        </a:rPr>
                        <a:t>қалай </a:t>
                      </a:r>
                    </a:p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uLnTx/>
                          <a:uFillTx/>
                          <a:latin typeface="Bookman Old Style" pitchFamily="18" charset="0"/>
                          <a:ea typeface="+mn-ea"/>
                          <a:cs typeface="+mn-cs"/>
                        </a:rPr>
                        <a:t>   ойлайсың?..."</a:t>
                      </a:r>
                    </a:p>
                    <a:p>
                      <a:r>
                        <a:rPr lang="ru-RU" sz="1100" dirty="0" smtClean="0">
                          <a:solidFill>
                            <a:srgbClr val="006600"/>
                          </a:solidFill>
                          <a:latin typeface="Bookman Old Style" pitchFamily="18" charset="0"/>
                        </a:rPr>
                        <a:t>    </a:t>
                      </a:r>
                      <a:endParaRPr lang="ru-RU" sz="1100" dirty="0">
                        <a:solidFill>
                          <a:srgbClr val="006600"/>
                        </a:solidFill>
                        <a:latin typeface="Bookman Old Style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81586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smtClean="0">
                          <a:solidFill>
                            <a:srgbClr val="C00000"/>
                          </a:solidFill>
                          <a:effectLst/>
                          <a:latin typeface="Bookman Old Style" pitchFamily="18" charset="0"/>
                        </a:rPr>
                        <a:t>"Сен ештеңе істей алмайсың, ақылсыз!"</a:t>
                      </a:r>
                    </a:p>
                    <a:p>
                      <a:endParaRPr lang="ru-RU" sz="1100" dirty="0">
                        <a:solidFill>
                          <a:srgbClr val="C00000"/>
                        </a:solidFill>
                        <a:latin typeface="Bookman Old Style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effectLst/>
                          <a:latin typeface="Bookman Old Style" pitchFamily="18" charset="0"/>
                        </a:rPr>
                        <a:t>Өз қабілеттеріне деген сенімсіздік, өзін-өзі бағалаудың төмендігі, қорқыныш, психикалық дамудың кешігуі, бастамашылдық, жетістікке жету мотивациясының төмендігі.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u="none" dirty="0" smtClean="0">
                          <a:solidFill>
                            <a:srgbClr val="006600"/>
                          </a:solidFill>
                          <a:effectLst/>
                          <a:latin typeface="Bookman Old Style" pitchFamily="18" charset="0"/>
                        </a:rPr>
                        <a:t>    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u="none" dirty="0" smtClean="0">
                          <a:solidFill>
                            <a:srgbClr val="006600"/>
                          </a:solidFill>
                          <a:effectLst/>
                          <a:latin typeface="Bookman Old Style" pitchFamily="18" charset="0"/>
                        </a:rPr>
                        <a:t>    "Көбірек көр,сен   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u="none" dirty="0" smtClean="0">
                          <a:solidFill>
                            <a:srgbClr val="006600"/>
                          </a:solidFill>
                          <a:effectLst/>
                          <a:latin typeface="Bookman Old Style" pitchFamily="18" charset="0"/>
                        </a:rPr>
                        <a:t>      табысқа жетесің!"</a:t>
                      </a:r>
                    </a:p>
                    <a:p>
                      <a:endParaRPr lang="ru-RU" sz="1100" dirty="0">
                        <a:solidFill>
                          <a:srgbClr val="006600"/>
                        </a:solidFill>
                        <a:latin typeface="Bookman Old Style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05189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 smtClean="0">
                          <a:solidFill>
                            <a:srgbClr val="C00000"/>
                          </a:solidFill>
                          <a:effectLst/>
                          <a:latin typeface="Bookman Old Style" pitchFamily="18" charset="0"/>
                        </a:rPr>
                        <a:t>"Сен жамансың, ана</a:t>
                      </a:r>
                      <a:r>
                        <a:rPr lang="kk-KZ" sz="1100" b="1" dirty="0" smtClean="0">
                          <a:solidFill>
                            <a:srgbClr val="C00000"/>
                          </a:solidFill>
                          <a:effectLst/>
                          <a:latin typeface="Bookman Old Style" pitchFamily="18" charset="0"/>
                        </a:rPr>
                        <a:t>ң</a:t>
                      </a:r>
                      <a:r>
                        <a:rPr lang="ru-RU" sz="1100" b="1" dirty="0" smtClean="0">
                          <a:solidFill>
                            <a:srgbClr val="C00000"/>
                          </a:solidFill>
                          <a:effectLst/>
                          <a:latin typeface="Bookman Old Style" pitchFamily="18" charset="0"/>
                        </a:rPr>
                        <a:t>ды ренжітесің, мен сенен басқа балаға кетемін!..."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>
                          <a:effectLst/>
                          <a:latin typeface="Bookman Old Style" pitchFamily="18" charset="0"/>
                        </a:rPr>
                        <a:t>Кінә, қорқыныш, алаңдаушылық, иеліктен шығаруата-анадан, өзіне "күтім" немесе ата-анадан "кету".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u="none" dirty="0" smtClean="0">
                          <a:solidFill>
                            <a:srgbClr val="006600"/>
                          </a:solidFill>
                          <a:effectLst/>
                          <a:latin typeface="Bookman Old Style" pitchFamily="18" charset="0"/>
                        </a:rPr>
                        <a:t>    "Мен сені ешқашан   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u="none" dirty="0" smtClean="0">
                          <a:solidFill>
                            <a:srgbClr val="006600"/>
                          </a:solidFill>
                          <a:effectLst/>
                          <a:latin typeface="Bookman Old Style" pitchFamily="18" charset="0"/>
                        </a:rPr>
                        <a:t>    тастамаймын,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u="none" dirty="0" smtClean="0">
                          <a:solidFill>
                            <a:srgbClr val="006600"/>
                          </a:solidFill>
                          <a:effectLst/>
                          <a:latin typeface="Bookman Old Style" pitchFamily="18" charset="0"/>
                        </a:rPr>
                        <a:t>    сен ең сүйіктімсің!"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1044" name="Picture 2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52" y="2870698"/>
            <a:ext cx="600523" cy="6005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5" name="Picture 2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21" y="3867175"/>
            <a:ext cx="596900" cy="596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6" name="Picture 2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92" y="4813890"/>
            <a:ext cx="596900" cy="596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7" name="Picture 2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66" y="5995324"/>
            <a:ext cx="596900" cy="596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8" name="Picture 2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92" y="6963101"/>
            <a:ext cx="596900" cy="596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9" name="Picture 2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52" y="8067440"/>
            <a:ext cx="596900" cy="596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50" name="Picture 26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4747" y="2954935"/>
            <a:ext cx="432048" cy="4320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51" name="Picture 2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7181" y="3965724"/>
            <a:ext cx="433387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52" name="Picture 2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5809" y="4977402"/>
            <a:ext cx="433387" cy="433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53" name="Picture 29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3185" y="6005680"/>
            <a:ext cx="433387" cy="433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54" name="Picture 30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3185" y="7044857"/>
            <a:ext cx="433387" cy="433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55" name="Picture 31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5941" y="8338312"/>
            <a:ext cx="439737" cy="433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56" name="Picture 32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50" y="1445655"/>
            <a:ext cx="788325" cy="7967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57" name="Picture 33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6750" y="1612198"/>
            <a:ext cx="594073" cy="59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61" name="Picture 37" descr="C:\Users\TelefonDoveriya\Desktop\Рисунок1.png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6394" y="1478667"/>
            <a:ext cx="1993115" cy="127647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62" name="Picture 38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777" y="9018193"/>
            <a:ext cx="3628748" cy="8878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9812" y="8818893"/>
            <a:ext cx="1835717" cy="1148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55450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3962</TotalTime>
  <Words>260</Words>
  <Application>Microsoft Office PowerPoint</Application>
  <PresentationFormat>Лист A4 (210x297 мм)</PresentationFormat>
  <Paragraphs>49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9" baseType="lpstr">
      <vt:lpstr>Arial</vt:lpstr>
      <vt:lpstr>Bookman Old Style</vt:lpstr>
      <vt:lpstr>Calibri</vt:lpstr>
      <vt:lpstr>Segoe Print</vt:lpstr>
      <vt:lpstr>Segoe Script</vt:lpstr>
      <vt:lpstr>Segoe UI Symbol</vt:lpstr>
      <vt:lpstr>Times New Roman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sys admin</cp:lastModifiedBy>
  <cp:revision>412</cp:revision>
  <dcterms:created xsi:type="dcterms:W3CDTF">2019-10-21T11:18:40Z</dcterms:created>
  <dcterms:modified xsi:type="dcterms:W3CDTF">2023-03-13T09:37:39Z</dcterms:modified>
</cp:coreProperties>
</file>