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2" r:id="rId5"/>
    <p:sldId id="263" r:id="rId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C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95482" autoAdjust="0"/>
  </p:normalViewPr>
  <p:slideViewPr>
    <p:cSldViewPr>
      <p:cViewPr varScale="1">
        <p:scale>
          <a:sx n="97" d="100"/>
          <a:sy n="97" d="100"/>
        </p:scale>
        <p:origin x="21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C4C9-9907-4BB6-B95A-E6BBD959AAB4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650F-38E5-40ED-AA32-287D3AC68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A592C-A796-4264-BD45-11AED491B3E4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02A30-9192-49A2-98D9-8D2828AE31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7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old Outs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2286000" cy="10668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 b="1" cap="all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15C248F-577B-0F17-9B56-686B83F28B6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3549" y="1793366"/>
            <a:ext cx="2889251" cy="2590800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1D00668-EE9F-31C6-9E75-FDA7A506A3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95800"/>
            <a:ext cx="1676400" cy="228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spc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D28565-418D-614A-4D8A-FAA5DC928B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53000"/>
            <a:ext cx="2187575" cy="25146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DA1E0E-0373-C71E-07B2-A841FAFCF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5200"/>
            <a:ext cx="274320" cy="3810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2538D-D9FE-DE0C-2D31-3FBA33333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6396" y="0"/>
            <a:ext cx="3810001" cy="7764204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352800" y="0"/>
            <a:ext cx="3352801" cy="2590800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0" y="457199"/>
            <a:ext cx="1621165" cy="56038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843347" y="2693480"/>
            <a:ext cx="2428875" cy="228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481A-AC22-ACFF-3E51-40A9B8F705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43347" y="3088766"/>
            <a:ext cx="2428875" cy="873633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spc="20" baseline="0">
                <a:solidFill>
                  <a:schemeClr val="bg1"/>
                </a:solidFill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843347" y="4384548"/>
            <a:ext cx="2428875" cy="21342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FAFB201-A050-C771-0585-2F7EA9FA3E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43347" y="4630166"/>
            <a:ext cx="2428875" cy="59254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spc="20" baseline="0">
                <a:solidFill>
                  <a:schemeClr val="bg1"/>
                </a:solidFill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2E814E-119B-2E8E-447A-9E8AE384BE9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24384" y="5410201"/>
            <a:ext cx="1066800" cy="1135430"/>
          </a:xfr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3759039-2383-B70C-8B31-21C10C9C7A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43347" y="6773308"/>
            <a:ext cx="2428875" cy="2134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3F2244C-CA32-0D6A-2AFC-C47B1B8B94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43347" y="7018926"/>
            <a:ext cx="2428875" cy="592548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spc="20" baseline="0">
                <a:solidFill>
                  <a:schemeClr val="bg1"/>
                </a:solidFill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705600" y="457200"/>
            <a:ext cx="2889250" cy="4953000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F0D199E2-F0A1-856F-A650-15E2C694B3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72328" y="5703946"/>
            <a:ext cx="2422524" cy="8416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377190" indent="0">
              <a:buNone/>
              <a:defRPr cap="all" baseline="0">
                <a:latin typeface="+mj-lt"/>
              </a:defRPr>
            </a:lvl2pPr>
            <a:lvl3pPr marL="754380" indent="0">
              <a:buNone/>
              <a:defRPr cap="all" baseline="0">
                <a:latin typeface="+mj-lt"/>
              </a:defRPr>
            </a:lvl3pPr>
            <a:lvl4pPr marL="1131570" indent="0">
              <a:buNone/>
              <a:defRPr cap="all" baseline="0">
                <a:latin typeface="+mj-lt"/>
              </a:defRPr>
            </a:lvl4pPr>
            <a:lvl5pPr marL="1508760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40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7172327" y="6629400"/>
            <a:ext cx="2088833" cy="5925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E4E810-C426-E751-A1E3-030C0E2088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04906" y="0"/>
            <a:ext cx="2845320" cy="876415"/>
          </a:xfrm>
          <a:custGeom>
            <a:avLst/>
            <a:gdLst>
              <a:gd name="connsiteX0" fmla="*/ 0 w 2845320"/>
              <a:gd name="connsiteY0" fmla="*/ 0 h 876415"/>
              <a:gd name="connsiteX1" fmla="*/ 2845320 w 2845320"/>
              <a:gd name="connsiteY1" fmla="*/ 0 h 876415"/>
              <a:gd name="connsiteX2" fmla="*/ 2825274 w 2845320"/>
              <a:gd name="connsiteY2" fmla="*/ 41614 h 876415"/>
              <a:gd name="connsiteX3" fmla="*/ 1422660 w 2845320"/>
              <a:gd name="connsiteY3" fmla="*/ 876415 h 876415"/>
              <a:gd name="connsiteX4" fmla="*/ 20047 w 2845320"/>
              <a:gd name="connsiteY4" fmla="*/ 41614 h 87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320" h="876415">
                <a:moveTo>
                  <a:pt x="0" y="0"/>
                </a:moveTo>
                <a:lnTo>
                  <a:pt x="2845320" y="0"/>
                </a:lnTo>
                <a:lnTo>
                  <a:pt x="2825274" y="41614"/>
                </a:lnTo>
                <a:cubicBezTo>
                  <a:pt x="2555154" y="538859"/>
                  <a:pt x="2028327" y="876415"/>
                  <a:pt x="1422660" y="876415"/>
                </a:cubicBezTo>
                <a:cubicBezTo>
                  <a:pt x="816993" y="876415"/>
                  <a:pt x="290167" y="538859"/>
                  <a:pt x="20047" y="41614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EA7D67-2C12-4558-545E-9384180FC3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15400" y="4515866"/>
            <a:ext cx="1153798" cy="228600"/>
          </a:xfrm>
          <a:custGeom>
            <a:avLst/>
            <a:gdLst>
              <a:gd name="connsiteX0" fmla="*/ 0 w 1153798"/>
              <a:gd name="connsiteY0" fmla="*/ 0 h 228600"/>
              <a:gd name="connsiteX1" fmla="*/ 1153798 w 1153798"/>
              <a:gd name="connsiteY1" fmla="*/ 0 h 228600"/>
              <a:gd name="connsiteX2" fmla="*/ 1153798 w 1153798"/>
              <a:gd name="connsiteY2" fmla="*/ 228600 h 228600"/>
              <a:gd name="connsiteX3" fmla="*/ 0 w 1153798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798" h="228600">
                <a:moveTo>
                  <a:pt x="0" y="0"/>
                </a:moveTo>
                <a:lnTo>
                  <a:pt x="1153798" y="0"/>
                </a:lnTo>
                <a:lnTo>
                  <a:pt x="1153798" y="22860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C446445-A77A-DF98-5C01-9461B0B0ABF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07048" y="1793366"/>
            <a:ext cx="445752" cy="2590800"/>
          </a:xfrm>
          <a:custGeom>
            <a:avLst/>
            <a:gdLst>
              <a:gd name="connsiteX0" fmla="*/ 0 w 445752"/>
              <a:gd name="connsiteY0" fmla="*/ 0 h 2590800"/>
              <a:gd name="connsiteX1" fmla="*/ 445752 w 445752"/>
              <a:gd name="connsiteY1" fmla="*/ 0 h 2590800"/>
              <a:gd name="connsiteX2" fmla="*/ 445752 w 445752"/>
              <a:gd name="connsiteY2" fmla="*/ 2590800 h 2590800"/>
              <a:gd name="connsiteX3" fmla="*/ 0 w 445752"/>
              <a:gd name="connsiteY3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52" h="2590800">
                <a:moveTo>
                  <a:pt x="0" y="0"/>
                </a:moveTo>
                <a:lnTo>
                  <a:pt x="445752" y="0"/>
                </a:lnTo>
                <a:lnTo>
                  <a:pt x="445752" y="2590800"/>
                </a:lnTo>
                <a:lnTo>
                  <a:pt x="0" y="2590800"/>
                </a:lnTo>
                <a:close/>
              </a:path>
            </a:pathLst>
          </a:cu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5159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547EBF"/>
          </p15:clr>
        </p15:guide>
        <p15:guide id="2" orient="horz" pos="2448">
          <p15:clr>
            <a:srgbClr val="FBAE40"/>
          </p15:clr>
        </p15:guide>
        <p15:guide id="3" pos="2112">
          <p15:clr>
            <a:srgbClr val="547EBF"/>
          </p15:clr>
        </p15:guide>
        <p15:guide id="4" orient="horz" pos="460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pos="4509">
          <p15:clr>
            <a:srgbClr val="FBAE40"/>
          </p15:clr>
        </p15:guide>
        <p15:guide id="7" pos="6044">
          <p15:clr>
            <a:srgbClr val="FBAE40"/>
          </p15:clr>
        </p15:guide>
        <p15:guide id="8" pos="3168">
          <p15:clr>
            <a:srgbClr val="FBAE40"/>
          </p15:clr>
        </p15:guide>
        <p15:guide id="9" pos="2400">
          <p15:clr>
            <a:srgbClr val="FBAE40"/>
          </p15:clr>
        </p15:guide>
        <p15:guide id="10" pos="1824">
          <p15:clr>
            <a:srgbClr val="FBAE40"/>
          </p15:clr>
        </p15:guide>
        <p15:guide id="11" pos="288">
          <p15:clr>
            <a:srgbClr val="FBAE40"/>
          </p15:clr>
        </p15:guide>
        <p15:guide id="12" pos="39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old Ins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2958" y="5304457"/>
            <a:ext cx="2347737" cy="82296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 b="1" cap="all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15C248F-577B-0F17-9B56-686B83F28B6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3549" y="477817"/>
            <a:ext cx="2889251" cy="4475183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DD62012-93F7-ADCC-50CF-BC8DB8B8A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2958" y="6248009"/>
            <a:ext cx="2033759" cy="344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tx1"/>
                </a:solidFill>
                <a:latin typeface="+mj-lt"/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41E763A-1C92-B3F7-DD73-A02CF7CA35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2958" y="6713028"/>
            <a:ext cx="2347737" cy="85235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2538D-D9FE-DE0C-2D31-3FBA33333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88892" y="2405786"/>
            <a:ext cx="3810001" cy="2103120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0" y="477817"/>
            <a:ext cx="1621165" cy="9285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CE9C248-8810-2220-B030-6CF2898E4F3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10000" y="1543522"/>
            <a:ext cx="2462222" cy="83259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0" y="2551276"/>
            <a:ext cx="2428875" cy="12184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200" b="1" i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481A-AC22-ACFF-3E51-40A9B8F705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0" y="3933866"/>
            <a:ext cx="2443088" cy="213427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bg1"/>
                </a:solidFill>
                <a:latin typeface="+mj-lt"/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51A6F9D-1997-1CDF-8645-E270DEA2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10000" y="4165070"/>
            <a:ext cx="2443088" cy="2851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00" b="1" i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118D991-EC75-05B0-73FA-F8F2494DFB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10000" y="4710244"/>
            <a:ext cx="2563059" cy="8523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FAFB201-A050-C771-0585-2F7EA9FA3E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0" y="5643693"/>
            <a:ext cx="1789919" cy="344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tx1"/>
                </a:solidFill>
                <a:latin typeface="+mj-lt"/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D28565-418D-614A-4D8A-FAA5DC928B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0" y="6130331"/>
            <a:ext cx="2428961" cy="148681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DA1E0E-0373-C71E-07B2-A841FAFCF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84080" y="3502688"/>
            <a:ext cx="274320" cy="3810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05602" y="457199"/>
            <a:ext cx="2889249" cy="1948587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64EA665-2F47-3154-351E-F3A2BD9984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66593" y="2590800"/>
            <a:ext cx="2352673" cy="83259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70B3764-7EB5-FE7C-FAB0-FCD9098BB3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6593" y="3502688"/>
            <a:ext cx="2434539" cy="9475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3E1A197-401A-8FFE-C31B-1053DB84EF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66593" y="4624816"/>
            <a:ext cx="2443173" cy="299232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32EC872-481F-9DFB-DB93-7FC667A1F2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04906" y="0"/>
            <a:ext cx="2845320" cy="876415"/>
          </a:xfrm>
          <a:custGeom>
            <a:avLst/>
            <a:gdLst>
              <a:gd name="connsiteX0" fmla="*/ 0 w 2845320"/>
              <a:gd name="connsiteY0" fmla="*/ 0 h 876415"/>
              <a:gd name="connsiteX1" fmla="*/ 2845320 w 2845320"/>
              <a:gd name="connsiteY1" fmla="*/ 0 h 876415"/>
              <a:gd name="connsiteX2" fmla="*/ 2825274 w 2845320"/>
              <a:gd name="connsiteY2" fmla="*/ 41614 h 876415"/>
              <a:gd name="connsiteX3" fmla="*/ 1422660 w 2845320"/>
              <a:gd name="connsiteY3" fmla="*/ 876415 h 876415"/>
              <a:gd name="connsiteX4" fmla="*/ 20047 w 2845320"/>
              <a:gd name="connsiteY4" fmla="*/ 41614 h 87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320" h="876415">
                <a:moveTo>
                  <a:pt x="0" y="0"/>
                </a:moveTo>
                <a:lnTo>
                  <a:pt x="2845320" y="0"/>
                </a:lnTo>
                <a:lnTo>
                  <a:pt x="2825274" y="41614"/>
                </a:lnTo>
                <a:cubicBezTo>
                  <a:pt x="2555154" y="538859"/>
                  <a:pt x="2028327" y="876415"/>
                  <a:pt x="1422660" y="876415"/>
                </a:cubicBezTo>
                <a:cubicBezTo>
                  <a:pt x="816993" y="876415"/>
                  <a:pt x="290167" y="538859"/>
                  <a:pt x="20047" y="41614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50FD81-C5FF-7E04-852A-F6E347A56B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0" y="4515866"/>
            <a:ext cx="1153798" cy="228600"/>
          </a:xfrm>
          <a:custGeom>
            <a:avLst/>
            <a:gdLst>
              <a:gd name="connsiteX0" fmla="*/ 0 w 1153798"/>
              <a:gd name="connsiteY0" fmla="*/ 0 h 228600"/>
              <a:gd name="connsiteX1" fmla="*/ 1153798 w 1153798"/>
              <a:gd name="connsiteY1" fmla="*/ 0 h 228600"/>
              <a:gd name="connsiteX2" fmla="*/ 1153798 w 1153798"/>
              <a:gd name="connsiteY2" fmla="*/ 228600 h 228600"/>
              <a:gd name="connsiteX3" fmla="*/ 0 w 1153798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798" h="228600">
                <a:moveTo>
                  <a:pt x="0" y="0"/>
                </a:moveTo>
                <a:lnTo>
                  <a:pt x="1153798" y="0"/>
                </a:lnTo>
                <a:lnTo>
                  <a:pt x="1153798" y="22860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79094-B730-A15E-A4CE-E894F87CBC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88892" y="2405786"/>
            <a:ext cx="463908" cy="2103120"/>
          </a:xfrm>
          <a:custGeom>
            <a:avLst/>
            <a:gdLst>
              <a:gd name="connsiteX0" fmla="*/ 0 w 445752"/>
              <a:gd name="connsiteY0" fmla="*/ 0 h 2590800"/>
              <a:gd name="connsiteX1" fmla="*/ 445752 w 445752"/>
              <a:gd name="connsiteY1" fmla="*/ 0 h 2590800"/>
              <a:gd name="connsiteX2" fmla="*/ 445752 w 445752"/>
              <a:gd name="connsiteY2" fmla="*/ 2590800 h 2590800"/>
              <a:gd name="connsiteX3" fmla="*/ 0 w 445752"/>
              <a:gd name="connsiteY3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52" h="2590800">
                <a:moveTo>
                  <a:pt x="0" y="0"/>
                </a:moveTo>
                <a:lnTo>
                  <a:pt x="445752" y="0"/>
                </a:lnTo>
                <a:lnTo>
                  <a:pt x="445752" y="2590800"/>
                </a:lnTo>
                <a:lnTo>
                  <a:pt x="0" y="2590800"/>
                </a:lnTo>
                <a:close/>
              </a:path>
            </a:pathLst>
          </a:cu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65438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547EBF"/>
          </p15:clr>
        </p15:guide>
        <p15:guide id="2" orient="horz" pos="2448">
          <p15:clr>
            <a:srgbClr val="FBAE40"/>
          </p15:clr>
        </p15:guide>
        <p15:guide id="3" pos="2112">
          <p15:clr>
            <a:srgbClr val="547EBF"/>
          </p15:clr>
        </p15:guide>
        <p15:guide id="4" orient="horz" pos="460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pos="4509">
          <p15:clr>
            <a:srgbClr val="FBAE40"/>
          </p15:clr>
        </p15:guide>
        <p15:guide id="7" pos="6044">
          <p15:clr>
            <a:srgbClr val="FBAE40"/>
          </p15:clr>
        </p15:guide>
        <p15:guide id="8" pos="3168">
          <p15:clr>
            <a:srgbClr val="FBAE40"/>
          </p15:clr>
        </p15:guide>
        <p15:guide id="9" pos="2400">
          <p15:clr>
            <a:srgbClr val="FBAE40"/>
          </p15:clr>
        </p15:guide>
        <p15:guide id="10" pos="1824">
          <p15:clr>
            <a:srgbClr val="FBAE40"/>
          </p15:clr>
        </p15:guide>
        <p15:guide id="11" pos="288">
          <p15:clr>
            <a:srgbClr val="FBAE40"/>
          </p15:clr>
        </p15:guide>
        <p15:guide id="12" pos="39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86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547EBF"/>
          </p15:clr>
        </p15:guide>
        <p15:guide id="2" orient="horz" pos="2448">
          <p15:clr>
            <a:srgbClr val="FBAE40"/>
          </p15:clr>
        </p15:guide>
        <p15:guide id="3" pos="2112">
          <p15:clr>
            <a:srgbClr val="547EBF"/>
          </p15:clr>
        </p15:guide>
        <p15:guide id="4" orient="horz" pos="460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pos="4509">
          <p15:clr>
            <a:srgbClr val="FBAE40"/>
          </p15:clr>
        </p15:guide>
        <p15:guide id="7" pos="6044">
          <p15:clr>
            <a:srgbClr val="FBAE40"/>
          </p15:clr>
        </p15:guide>
        <p15:guide id="8" pos="3168">
          <p15:clr>
            <a:srgbClr val="FBAE40"/>
          </p15:clr>
        </p15:guide>
        <p15:guide id="9" pos="2400" userDrawn="1">
          <p15:clr>
            <a:srgbClr val="FBAE40"/>
          </p15:clr>
        </p15:guide>
        <p15:guide id="10" pos="1824">
          <p15:clr>
            <a:srgbClr val="FBAE40"/>
          </p15:clr>
        </p15:guide>
        <p15:guide id="11" pos="288">
          <p15:clr>
            <a:srgbClr val="FBAE40"/>
          </p15:clr>
        </p15:guide>
        <p15:guide id="12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70319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2CD0-8AE2-403D-BC5A-E9768D13DA7F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4765" y="7203864"/>
            <a:ext cx="23888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690" y="7203864"/>
            <a:ext cx="270319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5621-FB72-491B-A41E-B21F020BD9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7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2" r:id="rId3"/>
  </p:sldLayoutIdLst>
  <p:txStyles>
    <p:titleStyle>
      <a:lvl1pPr algn="l" defTabSz="754380" rtl="0" eaLnBrk="1" latinLnBrk="0" hangingPunct="1">
        <a:spcBef>
          <a:spcPct val="0"/>
        </a:spcBef>
        <a:buNone/>
        <a:defRPr sz="363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06">
            <a:extLst>
              <a:ext uri="{FF2B5EF4-FFF2-40B4-BE49-F238E27FC236}">
                <a16:creationId xmlns:a16="http://schemas.microsoft.com/office/drawing/2014/main" id="{45AEED6F-40F4-6293-D2D5-60381723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102" y="1613461"/>
            <a:ext cx="3265096" cy="1458914"/>
          </a:xfrm>
        </p:spPr>
        <p:txBody>
          <a:bodyPr/>
          <a:lstStyle/>
          <a:p>
            <a:r>
              <a:rPr lang="ru-RU" sz="1600" dirty="0"/>
              <a:t>Рекомендации</a:t>
            </a:r>
            <a:br>
              <a:rPr lang="ru-RU" sz="1600" dirty="0"/>
            </a:br>
            <a:r>
              <a:rPr lang="ru-RU" sz="1600" dirty="0"/>
              <a:t>по профилактике половой неприкосновенности, обучающимся, родителям и </a:t>
            </a:r>
            <a:br>
              <a:rPr lang="ru-RU" sz="1600" dirty="0"/>
            </a:br>
            <a:r>
              <a:rPr lang="ru-RU" sz="1600" dirty="0"/>
              <a:t>педагогам  </a:t>
            </a:r>
            <a:endParaRPr lang="en-US" sz="1600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65638E2-75F0-4B19-45DE-C4DEE8597F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77582" y="593994"/>
            <a:ext cx="1806829" cy="280973"/>
          </a:xfrm>
        </p:spPr>
        <p:txBody>
          <a:bodyPr/>
          <a:lstStyle/>
          <a:p>
            <a:r>
              <a:rPr lang="ru-RU" sz="1050" b="1" dirty="0"/>
              <a:t>КГКП «Костанайский высший педагогический колледж» Управления образования акимата Костанайской области</a:t>
            </a:r>
            <a:endParaRPr lang="en-US" sz="1050" b="1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DA432A3-931A-4775-3071-3847D0C9B5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6600" y="690523"/>
            <a:ext cx="2590800" cy="560387"/>
          </a:xfrm>
        </p:spPr>
        <p:txBody>
          <a:bodyPr/>
          <a:lstStyle/>
          <a:p>
            <a:pPr algn="ctr" fontAlgn="base"/>
            <a:r>
              <a:rPr lang="ru-RU" dirty="0"/>
              <a:t>"Правило пяти "нельзя":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38D7A698-A2A3-FD65-5588-E4C6E76CB7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76600" y="1504616"/>
            <a:ext cx="3200399" cy="2152984"/>
          </a:xfrm>
        </p:spPr>
        <p:txBody>
          <a:bodyPr/>
          <a:lstStyle/>
          <a:p>
            <a:pPr marL="171450" indent="-171450" fontAlgn="base">
              <a:buFont typeface="Wingdings" panose="05000000000000000000" pitchFamily="2" charset="2"/>
              <a:buChar char="v"/>
            </a:pPr>
            <a:r>
              <a:rPr lang="ru-RU" sz="1050" b="1" dirty="0"/>
              <a:t>Нельзя</a:t>
            </a:r>
            <a:r>
              <a:rPr lang="ru-RU" sz="1050" dirty="0"/>
              <a:t> разговаривать с незнакомцами на улице и впускать их в дом.</a:t>
            </a:r>
          </a:p>
          <a:p>
            <a:pPr marL="171450" indent="-171450" fontAlgn="base">
              <a:buFont typeface="Wingdings" panose="05000000000000000000" pitchFamily="2" charset="2"/>
              <a:buChar char="v"/>
            </a:pPr>
            <a:endParaRPr lang="ru-RU" sz="1050" dirty="0"/>
          </a:p>
          <a:p>
            <a:pPr marL="171450" indent="-171450" fontAlgn="base">
              <a:buFont typeface="Wingdings" panose="05000000000000000000" pitchFamily="2" charset="2"/>
              <a:buChar char="v"/>
            </a:pPr>
            <a:r>
              <a:rPr lang="ru-RU" sz="1050" b="1" dirty="0"/>
              <a:t>Нельзя</a:t>
            </a:r>
            <a:r>
              <a:rPr lang="ru-RU" sz="1050" dirty="0"/>
              <a:t> заходить с ними вместе в подъезд и лифт.</a:t>
            </a:r>
          </a:p>
          <a:p>
            <a:pPr marL="171450" indent="-171450" fontAlgn="base">
              <a:buFont typeface="Wingdings" panose="05000000000000000000" pitchFamily="2" charset="2"/>
              <a:buChar char="v"/>
            </a:pPr>
            <a:endParaRPr lang="ru-RU" sz="1050" dirty="0"/>
          </a:p>
          <a:p>
            <a:pPr marL="171450" indent="-171450" fontAlgn="base">
              <a:buFont typeface="Wingdings" panose="05000000000000000000" pitchFamily="2" charset="2"/>
              <a:buChar char="v"/>
            </a:pPr>
            <a:r>
              <a:rPr lang="ru-RU" sz="1050" b="1" dirty="0"/>
              <a:t>Нельзя </a:t>
            </a:r>
            <a:r>
              <a:rPr lang="ru-RU" sz="1050" dirty="0"/>
              <a:t>садиться в чужую машину.</a:t>
            </a:r>
          </a:p>
          <a:p>
            <a:pPr marL="171450" indent="-171450" fontAlgn="base">
              <a:buFont typeface="Wingdings" panose="05000000000000000000" pitchFamily="2" charset="2"/>
              <a:buChar char="v"/>
            </a:pPr>
            <a:endParaRPr lang="ru-RU" sz="1050" dirty="0"/>
          </a:p>
          <a:p>
            <a:pPr marL="171450" indent="-171450" fontAlgn="base">
              <a:buFont typeface="Wingdings" panose="05000000000000000000" pitchFamily="2" charset="2"/>
              <a:buChar char="v"/>
            </a:pPr>
            <a:r>
              <a:rPr lang="ru-RU" sz="1050" b="1" dirty="0"/>
              <a:t>Нельзя</a:t>
            </a:r>
            <a:r>
              <a:rPr lang="ru-RU" sz="1050" dirty="0"/>
              <a:t> принимать от незнакомых людей подарки и соглашаться на их предложение пойти к ним домой или еще куда-либо.</a:t>
            </a:r>
          </a:p>
          <a:p>
            <a:pPr marL="171450" indent="-171450" fontAlgn="base">
              <a:buFont typeface="Wingdings" panose="05000000000000000000" pitchFamily="2" charset="2"/>
              <a:buChar char="v"/>
            </a:pPr>
            <a:endParaRPr lang="ru-RU" sz="1050" dirty="0"/>
          </a:p>
          <a:p>
            <a:pPr marL="171450" indent="-171450" fontAlgn="base">
              <a:buFont typeface="Wingdings" panose="05000000000000000000" pitchFamily="2" charset="2"/>
              <a:buChar char="v"/>
            </a:pPr>
            <a:r>
              <a:rPr lang="ru-RU" sz="1050" b="1" dirty="0"/>
              <a:t>Нельзя</a:t>
            </a:r>
            <a:r>
              <a:rPr lang="ru-RU" sz="1050" dirty="0"/>
              <a:t> задерживаться на улице одному, особенно с наступлением темноты.</a:t>
            </a:r>
          </a:p>
          <a:p>
            <a:endParaRPr lang="en-US" sz="1050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F8F3CED2-706F-CE30-998A-96C16CD7B2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15200" y="6376425"/>
            <a:ext cx="2753998" cy="84168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Как помочь предотвратить насилие</a:t>
            </a:r>
            <a:r>
              <a:rPr lang="en-US" dirty="0"/>
              <a:t>?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70A02240-4DDE-CF13-450B-BEE0870D00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9675" y="438207"/>
            <a:ext cx="2568417" cy="592548"/>
          </a:xfrm>
        </p:spPr>
        <p:txBody>
          <a:bodyPr/>
          <a:lstStyle/>
          <a:p>
            <a:pPr fontAlgn="base"/>
            <a:r>
              <a:rPr lang="ru-RU" dirty="0"/>
              <a:t>Рекомендации</a:t>
            </a:r>
            <a:endParaRPr lang="ru-RU" b="0" dirty="0"/>
          </a:p>
          <a:p>
            <a:pPr fontAlgn="base"/>
            <a:r>
              <a:rPr lang="ru-RU" dirty="0"/>
              <a:t>по предотвращению бытового  и иного насилия для педагогов</a:t>
            </a:r>
            <a:endParaRPr lang="ru-RU" b="0" dirty="0"/>
          </a:p>
        </p:txBody>
      </p:sp>
      <p:sp>
        <p:nvSpPr>
          <p:cNvPr id="230" name="Text Placeholder 229">
            <a:extLst>
              <a:ext uri="{FF2B5EF4-FFF2-40B4-BE49-F238E27FC236}">
                <a16:creationId xmlns:a16="http://schemas.microsoft.com/office/drawing/2014/main" id="{4958684E-EBE0-4F62-4D16-D897A3BA1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1" name="Text Placeholder 230">
            <a:extLst>
              <a:ext uri="{FF2B5EF4-FFF2-40B4-BE49-F238E27FC236}">
                <a16:creationId xmlns:a16="http://schemas.microsoft.com/office/drawing/2014/main" id="{22AF7EFB-7DB9-EA19-4232-C3A515AB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Половая неприкосновенность несовершеннолетних – УЗ «Бобруйская городская  детская больница»"/>
          <p:cNvPicPr>
            <a:picLocks noGrp="1" noChangeAspect="1" noChangeArrowheads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0955"/>
          <a:stretch>
            <a:fillRect/>
          </a:stretch>
        </p:blipFill>
        <p:spPr bwMode="auto">
          <a:xfrm>
            <a:off x="6882444" y="3429000"/>
            <a:ext cx="2889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3007" r="3007"/>
          <a:stretch>
            <a:fillRect/>
          </a:stretch>
        </p:blipFill>
        <p:spPr>
          <a:xfrm>
            <a:off x="7078775" y="356076"/>
            <a:ext cx="816931" cy="869205"/>
          </a:xfrm>
          <a:prstGeom prst="rect">
            <a:avLst/>
          </a:prstGeom>
        </p:spPr>
      </p:pic>
      <p:pic>
        <p:nvPicPr>
          <p:cNvPr id="32" name="Рисунок 31" descr="E:\Сборники\сборники ГОТОВЫ можно печатать\буклеты для печати\РАЗДАТКА суицидальное поведение\визитки с кодом\русс с кодом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2" y="4437128"/>
            <a:ext cx="2640570" cy="160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30"/>
          </p:nvPr>
        </p:nvSpPr>
        <p:spPr>
          <a:xfrm>
            <a:off x="3312074" y="6248400"/>
            <a:ext cx="3012526" cy="2514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с ребенком теплые, доверительные отношения. Часто в беду попадают именно те дети, которым дома не хватает любви, ласки и понимания!</a:t>
            </a:r>
          </a:p>
        </p:txBody>
      </p:sp>
      <p:sp>
        <p:nvSpPr>
          <p:cNvPr id="34" name="Text Placeholder 84">
            <a:extLst>
              <a:ext uri="{FF2B5EF4-FFF2-40B4-BE49-F238E27FC236}">
                <a16:creationId xmlns:a16="http://schemas.microsoft.com/office/drawing/2014/main" id="{38D7A698-A2A3-FD65-5588-E4C6E76CB7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4300" y="1276016"/>
            <a:ext cx="2393792" cy="2152984"/>
          </a:xfrm>
        </p:spPr>
        <p:txBody>
          <a:bodyPr/>
          <a:lstStyle/>
          <a:p>
            <a:pPr fontAlgn="base"/>
            <a:r>
              <a:rPr lang="ru-RU" sz="1050" dirty="0">
                <a:solidFill>
                  <a:schemeClr val="tx1"/>
                </a:solidFill>
              </a:rPr>
              <a:t>Педагогические работники при возникновении подозрения на насилие должны: </a:t>
            </a:r>
          </a:p>
          <a:p>
            <a:pPr fontAlgn="base"/>
            <a:endParaRPr lang="ru-RU" sz="1050" dirty="0">
              <a:solidFill>
                <a:schemeClr val="tx1"/>
              </a:solidFill>
            </a:endParaRPr>
          </a:p>
          <a:p>
            <a:pPr marL="228600" indent="-228600" fontAlgn="base">
              <a:buAutoNum type="arabicPeriod"/>
            </a:pPr>
            <a:r>
              <a:rPr lang="ru-RU" sz="1050" dirty="0">
                <a:solidFill>
                  <a:schemeClr val="tx1"/>
                </a:solidFill>
              </a:rPr>
              <a:t>Постараться поговорить с самим ребенком, внимательно выслушать его. Верьте ребенку, если он Вам открылся, и окажите ему поддержку. Будьте внимательны к ребенку, постарайтесь выяснить причины его эмоциональных и поведенческих особенностей.</a:t>
            </a:r>
          </a:p>
          <a:p>
            <a:pPr marL="228600" indent="-228600" fontAlgn="base">
              <a:buAutoNum type="arabicPeriod"/>
            </a:pPr>
            <a:endParaRPr lang="ru-RU" sz="1050" dirty="0">
              <a:solidFill>
                <a:schemeClr val="tx1"/>
              </a:solidFill>
            </a:endParaRPr>
          </a:p>
          <a:p>
            <a:pPr fontAlgn="base"/>
            <a:r>
              <a:rPr lang="ru-RU" sz="1050" dirty="0">
                <a:solidFill>
                  <a:schemeClr val="tx1"/>
                </a:solidFill>
              </a:rPr>
              <a:t>2. В обязательном порядке поговорить с родителями или лицами, их заменяющими.</a:t>
            </a:r>
          </a:p>
          <a:p>
            <a:pPr fontAlgn="base"/>
            <a:endParaRPr lang="ru-RU" sz="1050" dirty="0">
              <a:solidFill>
                <a:schemeClr val="tx1"/>
              </a:solidFill>
            </a:endParaRPr>
          </a:p>
          <a:p>
            <a:pPr fontAlgn="base"/>
            <a:r>
              <a:rPr lang="ru-RU" sz="1050" dirty="0">
                <a:solidFill>
                  <a:schemeClr val="tx1"/>
                </a:solidFill>
              </a:rPr>
              <a:t>3.Обратиться в травмпункт или другое медицинское учреждение для регистрации полученных повреждений.</a:t>
            </a:r>
          </a:p>
          <a:p>
            <a:pPr fontAlgn="base"/>
            <a:endParaRPr lang="ru-RU" sz="1050" dirty="0">
              <a:solidFill>
                <a:schemeClr val="tx1"/>
              </a:solidFill>
            </a:endParaRPr>
          </a:p>
          <a:p>
            <a:pPr fontAlgn="base"/>
            <a:r>
              <a:rPr lang="ru-RU" sz="1050" dirty="0">
                <a:solidFill>
                  <a:schemeClr val="tx1"/>
                </a:solidFill>
              </a:rPr>
              <a:t>4. Подключить к решению проблемы полицию или прокуратуру.</a:t>
            </a:r>
          </a:p>
          <a:p>
            <a:pPr fontAlgn="base"/>
            <a:endParaRPr lang="ru-RU" sz="1050" dirty="0">
              <a:solidFill>
                <a:schemeClr val="tx1"/>
              </a:solidFill>
            </a:endParaRPr>
          </a:p>
          <a:p>
            <a:pPr fontAlgn="base"/>
            <a:r>
              <a:rPr lang="ru-RU" sz="1050" dirty="0">
                <a:solidFill>
                  <a:schemeClr val="tx1"/>
                </a:solidFill>
              </a:rPr>
              <a:t>5. Обратиться в органы опеки и попечительства по месту жительства ребенка.</a:t>
            </a:r>
          </a:p>
          <a:p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>
            <a:extLst>
              <a:ext uri="{FF2B5EF4-FFF2-40B4-BE49-F238E27FC236}">
                <a16:creationId xmlns:a16="http://schemas.microsoft.com/office/drawing/2014/main" id="{7107B953-D057-D7B6-F6FA-CA78F5EC69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74651"/>
            <a:ext cx="3489325" cy="822325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Половая неприкосновенность личности</a:t>
            </a:r>
            <a:endParaRPr lang="en-US" sz="1800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BD9F2D9-0ADD-4293-B915-8FEBC8D201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81744" y="208996"/>
            <a:ext cx="2906712" cy="65881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Как защитить своего ребенка?</a:t>
            </a:r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69387" y="6893931"/>
            <a:ext cx="3151852" cy="744261"/>
          </a:xfrm>
          <a:solidFill>
            <a:srgbClr val="CCFF66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000" dirty="0"/>
              <a:t>9. Будьте такими родителями, которым ребенок сможет рассказать обо всем, что с ним случится. Ребенок должен быть уверен в том, что вы всегда будете любить его и никогда не перестанете искать, если он потеряется или будет похищен.</a:t>
            </a:r>
            <a:endParaRPr lang="en-US" sz="1000" dirty="0"/>
          </a:p>
        </p:txBody>
      </p:sp>
      <p:pic>
        <p:nvPicPr>
          <p:cNvPr id="39" name="Picture Placeholder 38" descr="A person and a dog in the back of a car">
            <a:extLst>
              <a:ext uri="{FF2B5EF4-FFF2-40B4-BE49-F238E27FC236}">
                <a16:creationId xmlns:a16="http://schemas.microsoft.com/office/drawing/2014/main" id="{6D05A6B4-BC7C-46D0-379D-9B95EC3B9E7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3" y="3635360"/>
            <a:ext cx="3062347" cy="2065338"/>
          </a:xfrm>
        </p:spPr>
      </p:pic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281782CD-45D9-EFE7-885B-49D657C5EC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13343" y="323381"/>
            <a:ext cx="2435225" cy="66198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/>
              <a:t>Советы для подростков</a:t>
            </a:r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B7167484-2738-2B17-E963-924C5DAAF5B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78651" y="1066800"/>
            <a:ext cx="2816225" cy="62976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200" dirty="0"/>
              <a:t>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УБЕГАЙ ИЗ ДОМА! Если жизнь дома невыносима, поговори с преподавателем, или кем-то кого ты уважаешь. Как только ты убежишь из дома, ты окажешься в руках людей, которые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попробуют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тебя в наркобизнесе, порнографии или проституции.</a:t>
            </a:r>
          </a:p>
          <a:p>
            <a:pPr marL="0" indent="0" fontAlgn="base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Будь очень осторожен с людьми, предлагающими свою дружбу. Помни, что, когда ты чувствуешь себя одиноким или угнетенным, вы – простая цель для негодяя, который притворно будет заботиться о тебе.</a:t>
            </a:r>
          </a:p>
          <a:p>
            <a:pPr marL="0" indent="0" fontAlgn="base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Никогда не принимай приглашения в безлюдные или неизвестные места. Будь осторожен с людьми, предлагающими тебе работу со слишком хорошей оплатой.</a:t>
            </a:r>
          </a:p>
          <a:p>
            <a:pPr marL="0" indent="0" fontAlgn="base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Никогда не соглашайся, чтобы тебя фотографировали незнакомые люди, даже если они обещают сделать тебя знаменитым и говорят, что все знаменитости так начинали. </a:t>
            </a:r>
          </a:p>
          <a:p>
            <a:pPr marL="0" indent="0" fontAlgn="base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Никогда не садись в автомобиль с незнакомцами. </a:t>
            </a:r>
          </a:p>
          <a:p>
            <a:pPr marL="0" indent="0" fontAlgn="base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Гуляй в группах или с другом. </a:t>
            </a:r>
          </a:p>
          <a:p>
            <a:pPr marL="0" indent="0" fontAlgn="base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Всегда сообщай родителям, где Вы с друзьями собираетесь быть, и сообщай им об изменении планов. 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Никто не имеет право прикасаться к тебе без твоего согласия. Не стесняйся сказать это тому, кто это попробует сделать. </a:t>
            </a:r>
          </a:p>
          <a:p>
            <a:pPr marL="0" indent="0" fontAlgn="base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Доверься интуиции, если тебе страшно, значит, на это есть причины.</a:t>
            </a:r>
          </a:p>
          <a:p>
            <a:pPr lvl="0"/>
            <a:endParaRPr lang="en-US" sz="600" dirty="0"/>
          </a:p>
        </p:txBody>
      </p:sp>
      <p:sp>
        <p:nvSpPr>
          <p:cNvPr id="23" name="Text Placeholder 88">
            <a:extLst>
              <a:ext uri="{FF2B5EF4-FFF2-40B4-BE49-F238E27FC236}">
                <a16:creationId xmlns:a16="http://schemas.microsoft.com/office/drawing/2014/main" id="{DF1133F1-A6CE-09BE-4A6E-0721672BA1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3400" y="1313314"/>
            <a:ext cx="2616200" cy="3554412"/>
          </a:xfrm>
        </p:spPr>
        <p:txBody>
          <a:bodyPr/>
          <a:lstStyle/>
          <a:p>
            <a:pPr marL="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является составной частью конституционно-правового статуса личности, она устанавливается, охраняется и гарантируется Конституцией Республики Казахстан. Говоря о половой неприкосновенности, имеют в виду половую неприкосновенность несовершеннолетних, их нормальное половое здоровое развитие, нормальное физическое и морально-нравственное развитие, под ней понимают только право несовершеннолетних лиц.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 txBox="1">
            <a:spLocks/>
          </p:cNvSpPr>
          <p:nvPr/>
        </p:nvSpPr>
        <p:spPr>
          <a:xfrm>
            <a:off x="3554348" y="1002395"/>
            <a:ext cx="2236852" cy="601556"/>
          </a:xfrm>
          <a:prstGeom prst="rect">
            <a:avLst/>
          </a:prstGeom>
          <a:solidFill>
            <a:srgbClr val="CCFF66"/>
          </a:solidFill>
        </p:spPr>
        <p:txBody>
          <a:bodyPr vert="horz" lIns="0" tIns="0" rIns="0" bIns="0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/>
              <a:t>1. Научите вашего ребенка, что он имеет право сказать "Нет" любому взрослому, если почувствует исходящую от него опасность.</a:t>
            </a:r>
            <a:endParaRPr lang="en-US" sz="1000" dirty="0"/>
          </a:p>
        </p:txBody>
      </p:sp>
      <p:sp>
        <p:nvSpPr>
          <p:cNvPr id="33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 txBox="1">
            <a:spLocks/>
          </p:cNvSpPr>
          <p:nvPr/>
        </p:nvSpPr>
        <p:spPr>
          <a:xfrm>
            <a:off x="4291415" y="1628700"/>
            <a:ext cx="2241537" cy="794093"/>
          </a:xfrm>
          <a:prstGeom prst="rect">
            <a:avLst/>
          </a:prstGeom>
          <a:solidFill>
            <a:srgbClr val="CCFF66"/>
          </a:solidFill>
        </p:spPr>
        <p:txBody>
          <a:bodyPr vert="horz" lIns="0" tIns="0" rIns="0" bIns="0" rtlCol="0">
            <a:no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dirty="0"/>
              <a:t>2. Научите своего ребенка громко кричать "Это не моя мама!" (или "Это не мой папа!"), если кто-то попытается схватить его. Это привлечет внимание окружающих и отпугнет преступника.</a:t>
            </a:r>
            <a:endParaRPr lang="en-US" sz="1000" dirty="0"/>
          </a:p>
        </p:txBody>
      </p:sp>
      <p:sp>
        <p:nvSpPr>
          <p:cNvPr id="34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 txBox="1">
            <a:spLocks/>
          </p:cNvSpPr>
          <p:nvPr/>
        </p:nvSpPr>
        <p:spPr>
          <a:xfrm>
            <a:off x="4411704" y="4429026"/>
            <a:ext cx="2394098" cy="801969"/>
          </a:xfrm>
          <a:prstGeom prst="rect">
            <a:avLst/>
          </a:prstGeom>
          <a:solidFill>
            <a:srgbClr val="CCFF66"/>
          </a:solidFill>
        </p:spPr>
        <p:txBody>
          <a:bodyPr vert="horz" lIns="0" tIns="0" rIns="0" bIns="0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/>
              <a:t>6. Убедите вашего ребенка в том, что гулять в компании друзей гораздо безопаснее, чем одному, особенно в позднее время. Преступника всегда привлекает одиноко гуляющий ребенок.</a:t>
            </a:r>
            <a:endParaRPr lang="en-US" sz="1000" dirty="0"/>
          </a:p>
        </p:txBody>
      </p:sp>
      <p:sp>
        <p:nvSpPr>
          <p:cNvPr id="35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 txBox="1">
            <a:spLocks/>
          </p:cNvSpPr>
          <p:nvPr/>
        </p:nvSpPr>
        <p:spPr>
          <a:xfrm>
            <a:off x="3605304" y="3635360"/>
            <a:ext cx="2018656" cy="743980"/>
          </a:xfrm>
          <a:prstGeom prst="rect">
            <a:avLst/>
          </a:prstGeom>
          <a:solidFill>
            <a:srgbClr val="CCFF66"/>
          </a:solidFill>
        </p:spPr>
        <p:txBody>
          <a:bodyPr vert="horz" lIns="0" tIns="0" rIns="0" bIns="0" rtlCol="0">
            <a:normAutofit fontScale="47500" lnSpcReduction="2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dirty="0"/>
              <a:t>5. Придумайте пароль для вашего ребенка и научите его никогда не садиться в машину к незнакомому человеку и никуда не уходить с ним, если он не знает пароль</a:t>
            </a:r>
            <a:r>
              <a:rPr lang="ru-RU" sz="2400" dirty="0"/>
              <a:t>.</a:t>
            </a:r>
            <a:endParaRPr lang="en-US" dirty="0"/>
          </a:p>
        </p:txBody>
      </p:sp>
      <p:sp>
        <p:nvSpPr>
          <p:cNvPr id="36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 txBox="1">
            <a:spLocks/>
          </p:cNvSpPr>
          <p:nvPr/>
        </p:nvSpPr>
        <p:spPr>
          <a:xfrm>
            <a:off x="5116481" y="2712927"/>
            <a:ext cx="1729389" cy="875669"/>
          </a:xfrm>
          <a:prstGeom prst="rect">
            <a:avLst/>
          </a:prstGeom>
          <a:solidFill>
            <a:srgbClr val="CCFF66"/>
          </a:solidFill>
        </p:spPr>
        <p:txBody>
          <a:bodyPr vert="horz" lIns="0" tIns="0" rIns="0" bIns="0" rtlCol="0">
            <a:normAutofit fontScale="40000" lnSpcReduction="2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/>
              <a:t>4. Старайтесь сами забирать ребенка из детского сада или школы. Если за ним придет кто-то другой, предупредите об этом заранее воспитателя или школьного учителя.</a:t>
            </a:r>
            <a:endParaRPr lang="en-US" dirty="0"/>
          </a:p>
        </p:txBody>
      </p:sp>
      <p:sp>
        <p:nvSpPr>
          <p:cNvPr id="38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 txBox="1">
            <a:spLocks/>
          </p:cNvSpPr>
          <p:nvPr/>
        </p:nvSpPr>
        <p:spPr>
          <a:xfrm>
            <a:off x="3377358" y="2515317"/>
            <a:ext cx="1828113" cy="688825"/>
          </a:xfrm>
          <a:prstGeom prst="rect">
            <a:avLst/>
          </a:prstGeom>
          <a:solidFill>
            <a:srgbClr val="CCFF66"/>
          </a:solidFill>
        </p:spPr>
        <p:txBody>
          <a:bodyPr vert="horz" lIns="0" tIns="0" rIns="0" bIns="0" rtlCol="0">
            <a:normAutofit fontScale="40000" lnSpcReduction="2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/>
              <a:t>3. Научите вашего ребенка сообщать вам, куда он идет, когда собирается вернуться и звонить по телефону, если неожиданно планы поменяются.</a:t>
            </a:r>
            <a:endParaRPr lang="en-US" dirty="0"/>
          </a:p>
        </p:txBody>
      </p:sp>
      <p:sp>
        <p:nvSpPr>
          <p:cNvPr id="40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 txBox="1">
            <a:spLocks/>
          </p:cNvSpPr>
          <p:nvPr/>
        </p:nvSpPr>
        <p:spPr>
          <a:xfrm>
            <a:off x="4181034" y="6119848"/>
            <a:ext cx="2601912" cy="671431"/>
          </a:xfrm>
          <a:prstGeom prst="rect">
            <a:avLst/>
          </a:prstGeom>
          <a:solidFill>
            <a:srgbClr val="CCFF66"/>
          </a:solidFill>
        </p:spPr>
        <p:txBody>
          <a:bodyPr vert="horz" lIns="0" tIns="0" rIns="0" bIns="0" rtlCol="0">
            <a:no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/>
              <a:t>8. Фотографируйте вашего ребенка не реже одного раза в год, а имеющееся у вас описание внешности и особых примет ребенка поможет вам в том случае, если он потеряется или будет похищен.</a:t>
            </a:r>
            <a:br>
              <a:rPr lang="ru-RU" sz="1000" dirty="0"/>
            </a:br>
            <a:endParaRPr lang="en-US" sz="1000" dirty="0"/>
          </a:p>
        </p:txBody>
      </p:sp>
      <p:sp>
        <p:nvSpPr>
          <p:cNvPr id="41" name="Text Placeholder 67">
            <a:extLst>
              <a:ext uri="{FF2B5EF4-FFF2-40B4-BE49-F238E27FC236}">
                <a16:creationId xmlns:a16="http://schemas.microsoft.com/office/drawing/2014/main" id="{F586A884-FF36-5745-928A-03FB9BFA6778}"/>
              </a:ext>
            </a:extLst>
          </p:cNvPr>
          <p:cNvSpPr txBox="1">
            <a:spLocks/>
          </p:cNvSpPr>
          <p:nvPr/>
        </p:nvSpPr>
        <p:spPr>
          <a:xfrm>
            <a:off x="3794585" y="5271850"/>
            <a:ext cx="2186590" cy="745451"/>
          </a:xfrm>
          <a:prstGeom prst="rect">
            <a:avLst/>
          </a:prstGeom>
          <a:solidFill>
            <a:srgbClr val="CCFF66"/>
          </a:solidFill>
        </p:spPr>
        <p:txBody>
          <a:bodyPr vert="horz" lIns="0" tIns="0" rIns="0" bIns="0" rtlCol="0">
            <a:no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dirty="0"/>
              <a:t>7. Научите вашего ребенка пользоваться телефоном-автоматом (включая международный). Номера домашнего телефона и телефонов служб помощи он должен знать наизусть.</a:t>
            </a:r>
            <a:br>
              <a:rPr lang="ru-RU" sz="900" dirty="0"/>
            </a:br>
            <a:br>
              <a:rPr lang="ru-RU" sz="900" dirty="0"/>
            </a:br>
            <a:endParaRPr lang="en-US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8418" y="6017301"/>
            <a:ext cx="28488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В уголовном законодательстве данные виды преступлений выделены в статьях 120 и 121, 122 УК РК 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47899419"/>
      </p:ext>
    </p:extLst>
  </p:cSld>
  <p:clrMapOvr>
    <a:masterClrMapping/>
  </p:clrMapOvr>
</p:sld>
</file>

<file path=ppt/theme/theme1.xml><?xml version="1.0" encoding="utf-8"?>
<a:theme xmlns:a="http://schemas.openxmlformats.org/drawingml/2006/main" name="BrochureColor">
  <a:themeElements>
    <a:clrScheme name="TF00001002">
      <a:dk1>
        <a:srgbClr val="000000"/>
      </a:dk1>
      <a:lt1>
        <a:srgbClr val="FFFFFF"/>
      </a:lt1>
      <a:dk2>
        <a:srgbClr val="57443E"/>
      </a:dk2>
      <a:lt2>
        <a:srgbClr val="DDDDDD"/>
      </a:lt2>
      <a:accent1>
        <a:srgbClr val="A63F3F"/>
      </a:accent1>
      <a:accent2>
        <a:srgbClr val="FF5331"/>
      </a:accent2>
      <a:accent3>
        <a:srgbClr val="345936"/>
      </a:accent3>
      <a:accent4>
        <a:srgbClr val="CEA17D"/>
      </a:accent4>
      <a:accent5>
        <a:srgbClr val="F3EBE5"/>
      </a:accent5>
      <a:accent6>
        <a:srgbClr val="838383"/>
      </a:accent6>
      <a:hlink>
        <a:srgbClr val="F59E00"/>
      </a:hlink>
      <a:folHlink>
        <a:srgbClr val="B2B2B2"/>
      </a:folHlink>
    </a:clrScheme>
    <a:fontScheme name="Custom 55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02_Win32_SD_SL_v5" id="{6139E161-FE9C-4CE4-A660-9FCC5C5B7317}" vid="{EF697486-50DC-4F33-890E-44F24E69C51A}"/>
    </a:ext>
  </a:extLst>
</a:theme>
</file>

<file path=ppt/theme/theme2.xml><?xml version="1.0" encoding="utf-8"?>
<a:theme xmlns:a="http://schemas.openxmlformats.org/drawingml/2006/main" name="Office Theme">
  <a:themeElements>
    <a:clrScheme name="BrochureColor">
      <a:dk1>
        <a:sysClr val="windowText" lastClr="000000"/>
      </a:dk1>
      <a:lt1>
        <a:sysClr val="window" lastClr="FFFFFF"/>
      </a:lt1>
      <a:dk2>
        <a:srgbClr val="57443E"/>
      </a:dk2>
      <a:lt2>
        <a:srgbClr val="DDDDDD"/>
      </a:lt2>
      <a:accent1>
        <a:srgbClr val="B2C42A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Color">
      <a:dk1>
        <a:sysClr val="windowText" lastClr="000000"/>
      </a:dk1>
      <a:lt1>
        <a:sysClr val="window" lastClr="FFFFFF"/>
      </a:lt1>
      <a:dk2>
        <a:srgbClr val="57443E"/>
      </a:dk2>
      <a:lt2>
        <a:srgbClr val="DDDDDD"/>
      </a:lt2>
      <a:accent1>
        <a:srgbClr val="B2C42A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C21F8-6C33-4F63-BDC3-DD3F3C3DF3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B5C94-66F1-4294-B858-1E788A59059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53793D2-5DD8-4453-8FB3-FE6DAA430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804</Words>
  <Application>Microsoft Office PowerPoint</Application>
  <PresentationFormat>Произвольный</PresentationFormat>
  <Paragraphs>49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Book Antiqua</vt:lpstr>
      <vt:lpstr>Cambria</vt:lpstr>
      <vt:lpstr>Times New Roman</vt:lpstr>
      <vt:lpstr>Wingdings</vt:lpstr>
      <vt:lpstr>BrochureColor</vt:lpstr>
      <vt:lpstr>Рекомендации по профилактике половой неприкосновенности, обучающимся, родителям и  педагогам  </vt:lpstr>
      <vt:lpstr>Половая неприкосновенность личности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2023-05-15T17:49:32Z</dcterms:created>
  <dcterms:modified xsi:type="dcterms:W3CDTF">2024-01-22T06:26:12Z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