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6858000" cy="9906000" type="A4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7E39"/>
    <a:srgbClr val="0B2B93"/>
    <a:srgbClr val="2857EE"/>
    <a:srgbClr val="23CBDD"/>
    <a:srgbClr val="FF3399"/>
    <a:srgbClr val="FF99FF"/>
    <a:srgbClr val="E24EC6"/>
    <a:srgbClr val="EAEA2E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309" autoAdjust="0"/>
  </p:normalViewPr>
  <p:slideViewPr>
    <p:cSldViewPr>
      <p:cViewPr varScale="1">
        <p:scale>
          <a:sx n="61" d="100"/>
          <a:sy n="61" d="100"/>
        </p:scale>
        <p:origin x="2658" y="4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43E6C-20A6-4073-BC9E-EDE0536FA071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75131-4C0D-4D84-98E2-6175DCD3B9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7176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98954-B977-4C6C-8E1B-651B26971CBA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81463" y="509588"/>
            <a:ext cx="176530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D7FF0-32FB-4EDC-A74B-8509BE7A015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6248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0286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9941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6428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1022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6479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2908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0937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2022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4452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5696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5895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6679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7605"/>
            <a:ext cx="966375" cy="920952"/>
          </a:xfrm>
          <a:prstGeom prst="rect">
            <a:avLst/>
          </a:prstGeom>
        </p:spPr>
      </p:pic>
      <p:sp>
        <p:nvSpPr>
          <p:cNvPr id="48" name="Прямоугольник 47"/>
          <p:cNvSpPr/>
          <p:nvPr/>
        </p:nvSpPr>
        <p:spPr>
          <a:xfrm>
            <a:off x="60466" y="811979"/>
            <a:ext cx="7200311" cy="800219"/>
          </a:xfrm>
          <a:prstGeom prst="rect">
            <a:avLst/>
          </a:prstGeom>
          <a:noFill/>
          <a:ln w="7620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kk-K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cs typeface="Times New Roman" pitchFamily="18" charset="0"/>
              </a:rPr>
              <a:t>ПАМЯТКА</a:t>
            </a:r>
            <a:r>
              <a:rPr lang="kk-K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cs typeface="Times New Roman" pitchFamily="18" charset="0"/>
              </a:rPr>
              <a:t> </a:t>
            </a:r>
            <a:endParaRPr lang="kk-K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66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cs typeface="Times New Roman" pitchFamily="18" charset="0"/>
              </a:rPr>
              <a:t>«</a:t>
            </a:r>
            <a:r>
              <a:rPr lang="kk-KZ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cs typeface="Times New Roman" pitchFamily="18" charset="0"/>
              </a:rPr>
              <a:t>Позитивные и негативные родительские установки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cs typeface="Times New Roman" pitchFamily="18" charset="0"/>
              </a:rPr>
              <a:t>» </a:t>
            </a:r>
          </a:p>
          <a:p>
            <a:pPr algn="ctr"/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cs typeface="Times New Roman" pitchFamily="18" charset="0"/>
              </a:rPr>
              <a:t>(для родителей )</a:t>
            </a:r>
            <a:endParaRPr lang="kk-KZ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66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95017" y="161876"/>
            <a:ext cx="662034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altLang="ru-RU" sz="900" b="1" dirty="0">
                <a:latin typeface="Segoe Script" pitchFamily="66" charset="0"/>
                <a:ea typeface="Segoe UI Symbol" pitchFamily="34" charset="0"/>
                <a:cs typeface="Times New Roman" panose="02020603050405020304" pitchFamily="18" charset="0"/>
              </a:rPr>
              <a:t>КГУ «РЕГИОНАЛЬНЫЙ ЦЕНТР ПСИХОЛОГИЧЕСКОЙ ПОДДЕРЖКИ </a:t>
            </a:r>
            <a:endParaRPr lang="ru-RU" altLang="ru-RU" sz="900" b="1" dirty="0">
              <a:latin typeface="Segoe Script" pitchFamily="66" charset="0"/>
              <a:ea typeface="Segoe UI Symbol" pitchFamily="34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altLang="ru-RU" sz="900" b="1" dirty="0">
                <a:latin typeface="Segoe Script" pitchFamily="66" charset="0"/>
                <a:ea typeface="Segoe UI Symbol" pitchFamily="34" charset="0"/>
                <a:cs typeface="Times New Roman" panose="02020603050405020304" pitchFamily="18" charset="0"/>
              </a:rPr>
              <a:t>И ДОПОЛНИТЕЛЬНОГО ОБРАЗОВАНИЯ» УПРАВЛЕНИЯ ОБРАЗОВАНИЯ АКИМАТА КОСТАНАЙСКОЙ ОБЛАСТИ</a:t>
            </a:r>
            <a:endParaRPr lang="ru-RU" altLang="ru-RU" sz="900" b="1" dirty="0">
              <a:latin typeface="Segoe Script" pitchFamily="66" charset="0"/>
              <a:ea typeface="Segoe UI Symbol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480625"/>
              </p:ext>
            </p:extLst>
          </p:nvPr>
        </p:nvGraphicFramePr>
        <p:xfrm>
          <a:off x="476672" y="1548709"/>
          <a:ext cx="6381328" cy="6948384"/>
        </p:xfrm>
        <a:graphic>
          <a:graphicData uri="http://schemas.openxmlformats.org/drawingml/2006/table">
            <a:tbl>
              <a:tblPr/>
              <a:tblGrid>
                <a:gridCol w="1338853"/>
                <a:gridCol w="2928325"/>
                <a:gridCol w="2114150"/>
              </a:tblGrid>
              <a:tr h="402073">
                <a:tc gridSpan="2">
                  <a:txBody>
                    <a:bodyPr/>
                    <a:lstStyle/>
                    <a:p>
                      <a:pPr fontAlgn="t"/>
                      <a:endParaRPr lang="ru-RU" sz="1400" b="1" i="1" dirty="0"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19480" marR="19480" marT="9740" marB="97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endParaRPr lang="ru-RU" sz="1400" b="1" i="1" dirty="0">
                        <a:solidFill>
                          <a:srgbClr val="007E3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19480" marR="19480" marT="9740" marB="97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64777">
                <a:tc>
                  <a:txBody>
                    <a:bodyPr/>
                    <a:lstStyle/>
                    <a:p>
                      <a:pPr fontAlgn="t"/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19480" marR="19480" marT="9740" marB="97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100" b="1" dirty="0">
                        <a:effectLst/>
                        <a:latin typeface="Bookman Old Style" pitchFamily="18" charset="0"/>
                      </a:endParaRPr>
                    </a:p>
                  </a:txBody>
                  <a:tcPr marL="19480" marR="19480" marT="9740" marB="97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100" b="1" dirty="0">
                        <a:effectLst/>
                        <a:latin typeface="Bookman Old Style" pitchFamily="18" charset="0"/>
                      </a:endParaRPr>
                    </a:p>
                  </a:txBody>
                  <a:tcPr marL="19480" marR="19480" marT="9740" marB="97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662046">
                <a:tc>
                  <a:txBody>
                    <a:bodyPr/>
                    <a:lstStyle/>
                    <a:p>
                      <a:pPr fontAlgn="t"/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19480" marR="19480" marT="9740" marB="97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100" dirty="0">
                        <a:effectLst/>
                        <a:latin typeface="Bookman Old Style" pitchFamily="18" charset="0"/>
                      </a:endParaRPr>
                    </a:p>
                  </a:txBody>
                  <a:tcPr marL="19480" marR="19480" marT="9740" marB="97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100" b="1" u="none" dirty="0">
                        <a:solidFill>
                          <a:srgbClr val="007E3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19480" marR="19480" marT="9740" marB="97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662046">
                <a:tc>
                  <a:txBody>
                    <a:bodyPr/>
                    <a:lstStyle/>
                    <a:p>
                      <a:pPr fontAlgn="t"/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19480" marR="19480" marT="9740" marB="97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100" dirty="0">
                        <a:effectLst/>
                        <a:latin typeface="Bookman Old Style" pitchFamily="18" charset="0"/>
                      </a:endParaRPr>
                    </a:p>
                  </a:txBody>
                  <a:tcPr marL="19480" marR="19480" marT="9740" marB="97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100" b="1" u="none" dirty="0">
                        <a:solidFill>
                          <a:srgbClr val="007E3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19480" marR="19480" marT="9740" marB="97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017237">
                <a:tc>
                  <a:txBody>
                    <a:bodyPr/>
                    <a:lstStyle/>
                    <a:p>
                      <a:pPr fontAlgn="t"/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19480" marR="19480" marT="9740" marB="97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100" dirty="0">
                        <a:effectLst/>
                        <a:latin typeface="Bookman Old Style" pitchFamily="18" charset="0"/>
                      </a:endParaRPr>
                    </a:p>
                  </a:txBody>
                  <a:tcPr marL="19480" marR="19480" marT="9740" marB="97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100" b="1" u="none" dirty="0">
                        <a:solidFill>
                          <a:srgbClr val="007E3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19480" marR="19480" marT="9740" marB="97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804122">
                <a:tc>
                  <a:txBody>
                    <a:bodyPr/>
                    <a:lstStyle/>
                    <a:p>
                      <a:pPr fontAlgn="t"/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19480" marR="19480" marT="9740" marB="97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100" dirty="0">
                        <a:effectLst/>
                        <a:latin typeface="Bookman Old Style" pitchFamily="18" charset="0"/>
                      </a:endParaRPr>
                    </a:p>
                  </a:txBody>
                  <a:tcPr marL="19480" marR="19480" marT="9740" marB="97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100" b="1" u="none" dirty="0">
                        <a:solidFill>
                          <a:srgbClr val="007E3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19480" marR="19480" marT="9740" marB="97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875161">
                <a:tc>
                  <a:txBody>
                    <a:bodyPr/>
                    <a:lstStyle/>
                    <a:p>
                      <a:pPr fontAlgn="t"/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19480" marR="19480" marT="9740" marB="97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100" dirty="0">
                        <a:effectLst/>
                        <a:latin typeface="Bookman Old Style" pitchFamily="18" charset="0"/>
                      </a:endParaRPr>
                    </a:p>
                  </a:txBody>
                  <a:tcPr marL="19480" marR="19480" marT="9740" marB="97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100" b="1" u="none" dirty="0">
                        <a:solidFill>
                          <a:srgbClr val="007E3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19480" marR="19480" marT="9740" marB="97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875161">
                <a:tc>
                  <a:txBody>
                    <a:bodyPr/>
                    <a:lstStyle/>
                    <a:p>
                      <a:pPr fontAlgn="t"/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19480" marR="19480" marT="9740" marB="97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100" dirty="0">
                        <a:effectLst/>
                        <a:latin typeface="Bookman Old Style" pitchFamily="18" charset="0"/>
                      </a:endParaRPr>
                    </a:p>
                  </a:txBody>
                  <a:tcPr marL="19480" marR="19480" marT="9740" marB="97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100" b="1" u="none" dirty="0">
                        <a:solidFill>
                          <a:srgbClr val="007E3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19480" marR="19480" marT="9740" marB="97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727637">
                <a:tc>
                  <a:txBody>
                    <a:bodyPr/>
                    <a:lstStyle/>
                    <a:p>
                      <a:pPr fontAlgn="t"/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19480" marR="19480" marT="9740" marB="97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100" dirty="0">
                        <a:effectLst/>
                        <a:latin typeface="Bookman Old Style" pitchFamily="18" charset="0"/>
                      </a:endParaRPr>
                    </a:p>
                  </a:txBody>
                  <a:tcPr marL="19480" marR="19480" marT="9740" marB="97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100" b="1" u="none" dirty="0">
                        <a:solidFill>
                          <a:srgbClr val="007E3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19480" marR="19480" marT="9740" marB="97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735781">
                <a:tc>
                  <a:txBody>
                    <a:bodyPr/>
                    <a:lstStyle/>
                    <a:p>
                      <a:pPr fontAlgn="t"/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19480" marR="19480" marT="9740" marB="97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100" dirty="0">
                        <a:effectLst/>
                        <a:latin typeface="Bookman Old Style" pitchFamily="18" charset="0"/>
                      </a:endParaRPr>
                    </a:p>
                  </a:txBody>
                  <a:tcPr marL="19480" marR="19480" marT="9740" marB="97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100" b="1" u="none" dirty="0">
                        <a:solidFill>
                          <a:srgbClr val="007E3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19480" marR="19480" marT="9740" marB="97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825993"/>
              </p:ext>
            </p:extLst>
          </p:nvPr>
        </p:nvGraphicFramePr>
        <p:xfrm>
          <a:off x="524524" y="1621593"/>
          <a:ext cx="6333475" cy="7650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6364"/>
                <a:gridCol w="2376264"/>
                <a:gridCol w="2060847"/>
              </a:tblGrid>
              <a:tr h="423422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Print" pitchFamily="2" charset="0"/>
                        </a:rPr>
                        <a:t>Негативные</a:t>
                      </a:r>
                      <a:r>
                        <a:rPr lang="ru-RU" sz="1400" b="1" i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Print" pitchFamily="2" charset="0"/>
                        </a:rPr>
                        <a:t> </a:t>
                      </a:r>
                      <a:r>
                        <a:rPr lang="ru-RU" sz="1400" b="1" i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Print" pitchFamily="2" charset="0"/>
                        </a:rPr>
                        <a:t>установки</a:t>
                      </a:r>
                    </a:p>
                    <a:p>
                      <a:endParaRPr lang="ru-RU" sz="1100" b="1" i="1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b="1" i="1" dirty="0">
                        <a:latin typeface="Segoe Print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i="1" dirty="0" smtClean="0">
                          <a:solidFill>
                            <a:srgbClr val="007E3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Print" pitchFamily="2" charset="0"/>
                        </a:rPr>
                        <a:t>   Позитивные</a:t>
                      </a:r>
                      <a:r>
                        <a:rPr lang="kk-KZ" sz="1400" b="1" i="1" baseline="0" dirty="0" smtClean="0">
                          <a:solidFill>
                            <a:srgbClr val="007E3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Print" pitchFamily="2" charset="0"/>
                        </a:rPr>
                        <a:t>       установки</a:t>
                      </a:r>
                      <a:endParaRPr lang="ru-RU" sz="1400" b="1" i="1" dirty="0" smtClean="0">
                        <a:solidFill>
                          <a:srgbClr val="007E3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egoe Print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87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Сказав так: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dirty="0" smtClean="0">
                        <a:effectLst/>
                        <a:latin typeface="Bookman Old Style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dirty="0" smtClean="0">
                        <a:effectLst/>
                        <a:latin typeface="Bookman Old Style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effectLst/>
                          <a:latin typeface="Bookman Old Style" pitchFamily="18" charset="0"/>
                        </a:rPr>
                        <a:t>Подумайте о последствиях</a:t>
                      </a:r>
                    </a:p>
                    <a:p>
                      <a:endParaRPr lang="ru-RU" sz="1100" dirty="0">
                        <a:latin typeface="Bookman Old Style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dirty="0" smtClean="0">
                        <a:effectLst/>
                        <a:latin typeface="Bookman Old Style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dirty="0" smtClean="0">
                        <a:effectLst/>
                        <a:latin typeface="Bookman Old Style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effectLst/>
                          <a:latin typeface="Bookman Old Style" pitchFamily="18" charset="0"/>
                        </a:rPr>
                        <a:t>Вовремя исправьтесь</a:t>
                      </a:r>
                    </a:p>
                    <a:p>
                      <a:pPr algn="ctr"/>
                      <a:endParaRPr lang="ru-RU" sz="1100" dirty="0">
                        <a:latin typeface="Bookman Old Style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158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C00000"/>
                          </a:solidFill>
                          <a:effectLst/>
                          <a:latin typeface="Bookman Old Style" pitchFamily="18" charset="0"/>
                        </a:rPr>
                        <a:t>"Не будешь слушаться, с тобой никто не будет дружить...«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Замкнутость, отчужденность, безынициативность, подчиняемость, угодливость, приверженность стереотипному поведению.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dirty="0" smtClean="0">
                          <a:solidFill>
                            <a:srgbClr val="006600"/>
                          </a:solidFill>
                          <a:effectLst/>
                          <a:latin typeface="Bookman Old Style" pitchFamily="18" charset="0"/>
                        </a:rPr>
                        <a:t>     "Будь собой, у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dirty="0" smtClean="0">
                          <a:solidFill>
                            <a:srgbClr val="006600"/>
                          </a:solidFill>
                          <a:effectLst/>
                          <a:latin typeface="Bookman Old Style" pitchFamily="18" charset="0"/>
                        </a:rPr>
                        <a:t>     каждого в жизни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dirty="0" smtClean="0">
                          <a:solidFill>
                            <a:srgbClr val="006600"/>
                          </a:solidFill>
                          <a:effectLst/>
                          <a:latin typeface="Bookman Old Style" pitchFamily="18" charset="0"/>
                        </a:rPr>
                        <a:t>     есть друзья!"</a:t>
                      </a:r>
                    </a:p>
                    <a:p>
                      <a:endParaRPr lang="ru-RU" sz="1100" dirty="0">
                        <a:solidFill>
                          <a:srgbClr val="00660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158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C00000"/>
                          </a:solidFill>
                          <a:effectLst/>
                          <a:latin typeface="Bookman Old Style" pitchFamily="18" charset="0"/>
                        </a:rPr>
                        <a:t>"Горе ты мое!"</a:t>
                      </a:r>
                    </a:p>
                    <a:p>
                      <a:endParaRPr lang="ru-RU" sz="11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Чувство вины, низкая самооценка, враждебное отношение к окружающим, отчуждение, конфликты с родителями.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dirty="0" smtClean="0">
                          <a:solidFill>
                            <a:srgbClr val="006600"/>
                          </a:solidFill>
                          <a:effectLst/>
                          <a:latin typeface="Bookman Old Style" pitchFamily="18" charset="0"/>
                        </a:rPr>
                        <a:t>     "Счастье мое,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baseline="0" dirty="0" smtClean="0">
                          <a:solidFill>
                            <a:srgbClr val="006600"/>
                          </a:solidFill>
                          <a:effectLst/>
                          <a:latin typeface="Bookman Old Style" pitchFamily="18" charset="0"/>
                        </a:rPr>
                        <a:t>      </a:t>
                      </a:r>
                      <a:r>
                        <a:rPr lang="ru-RU" sz="1100" b="1" u="none" dirty="0" smtClean="0">
                          <a:solidFill>
                            <a:srgbClr val="006600"/>
                          </a:solidFill>
                          <a:effectLst/>
                          <a:latin typeface="Bookman Old Style" pitchFamily="18" charset="0"/>
                        </a:rPr>
                        <a:t>радость моя!"</a:t>
                      </a:r>
                    </a:p>
                    <a:p>
                      <a:r>
                        <a:rPr lang="ru-RU" sz="1100" dirty="0" smtClean="0">
                          <a:solidFill>
                            <a:srgbClr val="006600"/>
                          </a:solidFill>
                          <a:latin typeface="Bookman Old Style" pitchFamily="18" charset="0"/>
                        </a:rPr>
                        <a:t>   </a:t>
                      </a:r>
                    </a:p>
                    <a:p>
                      <a:r>
                        <a:rPr lang="ru-RU" sz="1100" dirty="0" smtClean="0">
                          <a:solidFill>
                            <a:srgbClr val="006600"/>
                          </a:solidFill>
                          <a:latin typeface="Bookman Old Style" pitchFamily="18" charset="0"/>
                        </a:rPr>
                        <a:t> </a:t>
                      </a:r>
                      <a:endParaRPr lang="ru-RU" sz="1100" dirty="0">
                        <a:solidFill>
                          <a:srgbClr val="00660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158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C00000"/>
                          </a:solidFill>
                          <a:effectLst/>
                          <a:latin typeface="Bookman Old Style" pitchFamily="18" charset="0"/>
                        </a:rPr>
                        <a:t>"Плакса-вакса, нытик!"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Сдерживание эмоций, внутренняя озлобленность, тревожность, глубокое переживание даже незначительных проблем, повышенное эмоциональное напряжение, страхи.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n-ea"/>
                          <a:cs typeface="+mn-cs"/>
                        </a:rPr>
                        <a:t>     "Поплачь, 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n-ea"/>
                          <a:cs typeface="+mn-cs"/>
                        </a:rPr>
                        <a:t>  будет    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n-ea"/>
                          <a:cs typeface="+mn-cs"/>
                        </a:rPr>
                        <a:t>    легче..."</a:t>
                      </a:r>
                    </a:p>
                    <a:p>
                      <a:endParaRPr lang="ru-RU" sz="1100" dirty="0">
                        <a:solidFill>
                          <a:srgbClr val="00660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158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C00000"/>
                          </a:solidFill>
                          <a:effectLst/>
                          <a:latin typeface="Bookman Old Style" pitchFamily="18" charset="0"/>
                        </a:rPr>
                        <a:t>"Не твоего ума дело!..."</a:t>
                      </a:r>
                    </a:p>
                    <a:p>
                      <a:endParaRPr lang="ru-RU" sz="11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Низкая самооценка, задержки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в психическом развитии, отсутствие своего мнения, робость, отчужденность, конфликты с родителями.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n-ea"/>
                          <a:cs typeface="+mn-cs"/>
                        </a:rPr>
                        <a:t>"А ты как 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n-ea"/>
                          <a:cs typeface="+mn-cs"/>
                        </a:rPr>
                        <a:t>    думаешь?..."</a:t>
                      </a:r>
                    </a:p>
                    <a:p>
                      <a:r>
                        <a:rPr lang="ru-RU" sz="1100" dirty="0" smtClean="0">
                          <a:solidFill>
                            <a:srgbClr val="006600"/>
                          </a:solidFill>
                          <a:latin typeface="Bookman Old Style" pitchFamily="18" charset="0"/>
                        </a:rPr>
                        <a:t>    </a:t>
                      </a:r>
                      <a:endParaRPr lang="ru-RU" sz="1100" dirty="0">
                        <a:solidFill>
                          <a:srgbClr val="00660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158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C00000"/>
                          </a:solidFill>
                          <a:effectLst/>
                          <a:latin typeface="Bookman Old Style" pitchFamily="18" charset="0"/>
                        </a:rPr>
                        <a:t>"Ничего не умеешь делать, неумейка!"</a:t>
                      </a:r>
                    </a:p>
                    <a:p>
                      <a:endParaRPr lang="ru-RU" sz="11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Неуверенность в своих силах, низкая самооценка, страхи, задержки психического развития, безынициативность, низкая мотивация к достижению.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dirty="0" smtClean="0">
                          <a:solidFill>
                            <a:srgbClr val="006600"/>
                          </a:solidFill>
                          <a:effectLst/>
                          <a:latin typeface="Bookman Old Style" pitchFamily="18" charset="0"/>
                        </a:rPr>
                        <a:t>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dirty="0" smtClean="0">
                          <a:solidFill>
                            <a:srgbClr val="006600"/>
                          </a:solidFill>
                          <a:effectLst/>
                          <a:latin typeface="Bookman Old Style" pitchFamily="18" charset="0"/>
                        </a:rPr>
                        <a:t>    "Попробуй еще,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dirty="0" smtClean="0">
                          <a:solidFill>
                            <a:srgbClr val="006600"/>
                          </a:solidFill>
                          <a:effectLst/>
                          <a:latin typeface="Bookman Old Style" pitchFamily="18" charset="0"/>
                        </a:rPr>
                        <a:t>        у тебя</a:t>
                      </a:r>
                      <a:r>
                        <a:rPr lang="ru-RU" sz="1100" b="1" u="none" baseline="0" dirty="0" smtClean="0">
                          <a:solidFill>
                            <a:srgbClr val="006600"/>
                          </a:solidFill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sz="1100" b="1" u="none" dirty="0" smtClean="0">
                          <a:solidFill>
                            <a:srgbClr val="006600"/>
                          </a:solidFill>
                          <a:effectLst/>
                          <a:latin typeface="Bookman Old Style" pitchFamily="18" charset="0"/>
                        </a:rPr>
                        <a:t>получится!"</a:t>
                      </a:r>
                    </a:p>
                    <a:p>
                      <a:endParaRPr lang="ru-RU" sz="1100" dirty="0">
                        <a:solidFill>
                          <a:srgbClr val="00660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0518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C00000"/>
                          </a:solidFill>
                          <a:effectLst/>
                          <a:latin typeface="Bookman Old Style" pitchFamily="18" charset="0"/>
                        </a:rPr>
                        <a:t>"Ты плохой, обижаешь маму, я от тебя уйду к другому ребенку!..."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Чувство вины, страхи, тревожность,</a:t>
                      </a:r>
                      <a:r>
                        <a:rPr lang="ru-RU" sz="1100" baseline="0" dirty="0" smtClean="0"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отчуждение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от родителей, "уход" в себя или "уход" от</a:t>
                      </a:r>
                      <a:r>
                        <a:rPr lang="ru-RU" sz="1100" baseline="0" dirty="0" smtClean="0">
                          <a:effectLst/>
                          <a:latin typeface="Bookman Old Style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родителей.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dirty="0" smtClean="0">
                          <a:solidFill>
                            <a:srgbClr val="006600"/>
                          </a:solidFill>
                          <a:effectLst/>
                          <a:latin typeface="Bookman Old Style" pitchFamily="18" charset="0"/>
                        </a:rPr>
                        <a:t>     "Я никогда тебя не оставлю,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dirty="0" smtClean="0">
                          <a:solidFill>
                            <a:srgbClr val="006600"/>
                          </a:solidFill>
                          <a:effectLst/>
                          <a:latin typeface="Bookman Old Style" pitchFamily="18" charset="0"/>
                        </a:rPr>
                        <a:t> ты самый любимый!"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52" y="2870698"/>
            <a:ext cx="600523" cy="600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1" y="3867175"/>
            <a:ext cx="5969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2" y="4813890"/>
            <a:ext cx="5969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66" y="5995324"/>
            <a:ext cx="5969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2" y="6963101"/>
            <a:ext cx="5969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2" y="8067440"/>
            <a:ext cx="5969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764" y="3071984"/>
            <a:ext cx="432048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7181" y="3965724"/>
            <a:ext cx="43338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329" y="4993856"/>
            <a:ext cx="433387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3" name="Picture 2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330" y="6197400"/>
            <a:ext cx="433387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4" name="Picture 3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764" y="7288015"/>
            <a:ext cx="433387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0421" y="8149196"/>
            <a:ext cx="439737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6" name="Picture 3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0" y="1445655"/>
            <a:ext cx="788325" cy="796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7" name="Picture 3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750" y="1612198"/>
            <a:ext cx="594073" cy="59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5184" y="8936034"/>
            <a:ext cx="1677623" cy="8811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61" name="Picture 37" descr="C:\Users\TelefonDoveriya\Desktop\Рисунок1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6394" y="1478667"/>
            <a:ext cx="1993115" cy="12764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481" y="8956811"/>
            <a:ext cx="3879631" cy="949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554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3962</TotalTime>
  <Words>272</Words>
  <Application>Microsoft Office PowerPoint</Application>
  <PresentationFormat>Лист A4 (210x297 мм)</PresentationFormat>
  <Paragraphs>48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Bookman Old Style</vt:lpstr>
      <vt:lpstr>Calibri</vt:lpstr>
      <vt:lpstr>Segoe Print</vt:lpstr>
      <vt:lpstr>Segoe Script</vt:lpstr>
      <vt:lpstr>Segoe UI Symbol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sys admin</cp:lastModifiedBy>
  <cp:revision>412</cp:revision>
  <dcterms:created xsi:type="dcterms:W3CDTF">2019-10-21T11:18:40Z</dcterms:created>
  <dcterms:modified xsi:type="dcterms:W3CDTF">2023-03-13T09:37:28Z</dcterms:modified>
</cp:coreProperties>
</file>