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6" r:id="rId2"/>
    <p:sldId id="258" r:id="rId3"/>
    <p:sldId id="259" r:id="rId4"/>
    <p:sldId id="260" r:id="rId5"/>
    <p:sldId id="261" r:id="rId6"/>
    <p:sldId id="263" r:id="rId7"/>
    <p:sldId id="262" r:id="rId8"/>
    <p:sldId id="264" r:id="rId9"/>
    <p:sldId id="26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Отдел кадров" initials="Ок" lastIdx="1" clrIdx="0">
    <p:extLst>
      <p:ext uri="{19B8F6BF-5375-455C-9EA6-DF929625EA0E}">
        <p15:presenceInfo xmlns:p15="http://schemas.microsoft.com/office/powerpoint/2012/main" userId="8c656adbafd9b4e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2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2-22T16:35:25.514" idx="1">
    <p:pos x="10" y="10"/>
    <p:text/>
    <p:extLst>
      <p:ext uri="{C676402C-5697-4E1C-873F-D02D1690AC5C}">
        <p15:threadingInfo xmlns:p15="http://schemas.microsoft.com/office/powerpoint/2012/main" timeZoneBias="-36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2-22T16:35:25.514" idx="1">
    <p:pos x="10" y="10"/>
    <p:text/>
    <p:extLst>
      <p:ext uri="{C676402C-5697-4E1C-873F-D02D1690AC5C}">
        <p15:threadingInfo xmlns:p15="http://schemas.microsoft.com/office/powerpoint/2012/main" timeZoneBias="-360"/>
      </p:ext>
    </p:extLs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7B1773-D47D-4E29-81E5-584E8BD4EE48}" type="doc">
      <dgm:prSet loTypeId="urn:microsoft.com/office/officeart/2005/8/layout/vProcess5" loCatId="process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ru-KZ"/>
        </a:p>
      </dgm:t>
    </dgm:pt>
    <dgm:pt modelId="{7EDBF793-E18E-46EA-8A58-1EFFCB35189E}">
      <dgm:prSet phldrT="[Текст]"/>
      <dgm:spPr/>
      <dgm:t>
        <a:bodyPr/>
        <a:lstStyle/>
        <a:p>
          <a:r>
            <a:rPr lang="kk-KZ" b="1" i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Поддержка молодого педагога</a:t>
          </a:r>
          <a:endParaRPr lang="ru-KZ" b="1" i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8152141-3422-4B65-9AE3-AA1B59803067}" type="parTrans" cxnId="{A6B12F72-2E93-436F-A113-9C694D8CC76A}">
      <dgm:prSet/>
      <dgm:spPr/>
      <dgm:t>
        <a:bodyPr/>
        <a:lstStyle/>
        <a:p>
          <a:endParaRPr lang="ru-KZ"/>
        </a:p>
      </dgm:t>
    </dgm:pt>
    <dgm:pt modelId="{6A71A0AA-75C0-431F-8F1C-9E7B4829A622}" type="sibTrans" cxnId="{A6B12F72-2E93-436F-A113-9C694D8CC76A}">
      <dgm:prSet/>
      <dgm:spPr/>
      <dgm:t>
        <a:bodyPr/>
        <a:lstStyle/>
        <a:p>
          <a:endParaRPr lang="ru-KZ"/>
        </a:p>
      </dgm:t>
    </dgm:pt>
    <dgm:pt modelId="{7D34FA8D-12BA-409B-9006-3AA3C68CA509}">
      <dgm:prSet phldrT="[Текст]"/>
      <dgm:spPr/>
      <dgm:t>
        <a:bodyPr/>
        <a:lstStyle/>
        <a:p>
          <a:pPr algn="ctr"/>
          <a:r>
            <a:rPr lang="kk-K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Наставничество</a:t>
          </a:r>
          <a:endParaRPr lang="ru-KZ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E9BDF3F-CD0C-4AD1-B8C5-298853B98274}" type="parTrans" cxnId="{5EE98D90-7349-42EA-8DAE-6A21AE6399B9}">
      <dgm:prSet/>
      <dgm:spPr/>
      <dgm:t>
        <a:bodyPr/>
        <a:lstStyle/>
        <a:p>
          <a:endParaRPr lang="ru-KZ"/>
        </a:p>
      </dgm:t>
    </dgm:pt>
    <dgm:pt modelId="{19681CB9-8284-4772-80A9-970A9DF832F3}" type="sibTrans" cxnId="{5EE98D90-7349-42EA-8DAE-6A21AE6399B9}">
      <dgm:prSet/>
      <dgm:spPr/>
      <dgm:t>
        <a:bodyPr/>
        <a:lstStyle/>
        <a:p>
          <a:endParaRPr lang="ru-KZ"/>
        </a:p>
      </dgm:t>
    </dgm:pt>
    <dgm:pt modelId="{51984CCE-1A85-4B1F-916D-8E0D771E1FFB}">
      <dgm:prSet phldrT="[Текст]"/>
      <dgm:spPr/>
      <dgm:t>
        <a:bodyPr/>
        <a:lstStyle/>
        <a:p>
          <a:pPr algn="ctr"/>
          <a:r>
            <a:rPr lang="kk-K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Школа молодого педагога</a:t>
          </a:r>
          <a:endParaRPr lang="ru-KZ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8667DEF-7348-4873-8AC7-F33E4FBD4954}" type="parTrans" cxnId="{968E266C-57F0-4865-B8C0-6363204639F9}">
      <dgm:prSet/>
      <dgm:spPr/>
      <dgm:t>
        <a:bodyPr/>
        <a:lstStyle/>
        <a:p>
          <a:endParaRPr lang="ru-KZ"/>
        </a:p>
      </dgm:t>
    </dgm:pt>
    <dgm:pt modelId="{04F4FFF8-3C1F-41CA-92F5-D3D9C8DC79CF}" type="sibTrans" cxnId="{968E266C-57F0-4865-B8C0-6363204639F9}">
      <dgm:prSet/>
      <dgm:spPr/>
      <dgm:t>
        <a:bodyPr/>
        <a:lstStyle/>
        <a:p>
          <a:endParaRPr lang="ru-KZ"/>
        </a:p>
      </dgm:t>
    </dgm:pt>
    <dgm:pt modelId="{1AA7866E-7260-4CF8-BFC4-D2343614EA51}" type="pres">
      <dgm:prSet presAssocID="{537B1773-D47D-4E29-81E5-584E8BD4EE48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0E24139-A17B-40DA-81E5-B4E5ECCB7B22}" type="pres">
      <dgm:prSet presAssocID="{537B1773-D47D-4E29-81E5-584E8BD4EE48}" presName="dummyMaxCanvas" presStyleCnt="0">
        <dgm:presLayoutVars/>
      </dgm:prSet>
      <dgm:spPr/>
    </dgm:pt>
    <dgm:pt modelId="{83186F2E-D4DA-4417-85E9-1D722C0196AE}" type="pres">
      <dgm:prSet presAssocID="{537B1773-D47D-4E29-81E5-584E8BD4EE48}" presName="ThreeNodes_1" presStyleLbl="node1" presStyleIdx="0" presStyleCnt="3" custLinFactNeighborX="-127" custLinFactNeighborY="-101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F16E4B-6CA6-4766-9624-C2B75C6A7D11}" type="pres">
      <dgm:prSet presAssocID="{537B1773-D47D-4E29-81E5-584E8BD4EE48}" presName="ThreeNodes_2" presStyleLbl="node1" presStyleIdx="1" presStyleCnt="3" custLinFactNeighborX="-3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A71335-14F1-4EA5-A728-F8A8D2E25A8B}" type="pres">
      <dgm:prSet presAssocID="{537B1773-D47D-4E29-81E5-584E8BD4EE48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CA0569-7C47-4E7E-ABC1-0CB343E25388}" type="pres">
      <dgm:prSet presAssocID="{537B1773-D47D-4E29-81E5-584E8BD4EE48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E2AD65-49FA-4A8E-BABC-1C8E9855316D}" type="pres">
      <dgm:prSet presAssocID="{537B1773-D47D-4E29-81E5-584E8BD4EE48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1B4D88-E4CF-49F2-B8B8-7B48AE53281F}" type="pres">
      <dgm:prSet presAssocID="{537B1773-D47D-4E29-81E5-584E8BD4EE48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15A093-374E-49B5-AB82-8CD4241992A8}" type="pres">
      <dgm:prSet presAssocID="{537B1773-D47D-4E29-81E5-584E8BD4EE48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2DB1A3-3072-470D-B451-6097ED917E30}" type="pres">
      <dgm:prSet presAssocID="{537B1773-D47D-4E29-81E5-584E8BD4EE48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FFEE368-A59B-4D62-B3CF-F387AB222032}" type="presOf" srcId="{51984CCE-1A85-4B1F-916D-8E0D771E1FFB}" destId="{FE2DB1A3-3072-470D-B451-6097ED917E30}" srcOrd="1" destOrd="0" presId="urn:microsoft.com/office/officeart/2005/8/layout/vProcess5"/>
    <dgm:cxn modelId="{968E266C-57F0-4865-B8C0-6363204639F9}" srcId="{537B1773-D47D-4E29-81E5-584E8BD4EE48}" destId="{51984CCE-1A85-4B1F-916D-8E0D771E1FFB}" srcOrd="2" destOrd="0" parTransId="{68667DEF-7348-4873-8AC7-F33E4FBD4954}" sibTransId="{04F4FFF8-3C1F-41CA-92F5-D3D9C8DC79CF}"/>
    <dgm:cxn modelId="{A6B12F72-2E93-436F-A113-9C694D8CC76A}" srcId="{537B1773-D47D-4E29-81E5-584E8BD4EE48}" destId="{7EDBF793-E18E-46EA-8A58-1EFFCB35189E}" srcOrd="0" destOrd="0" parTransId="{08152141-3422-4B65-9AE3-AA1B59803067}" sibTransId="{6A71A0AA-75C0-431F-8F1C-9E7B4829A622}"/>
    <dgm:cxn modelId="{78C2CAD7-4C22-4B19-8C88-75765C28639A}" type="presOf" srcId="{7D34FA8D-12BA-409B-9006-3AA3C68CA509}" destId="{1D15A093-374E-49B5-AB82-8CD4241992A8}" srcOrd="1" destOrd="0" presId="urn:microsoft.com/office/officeart/2005/8/layout/vProcess5"/>
    <dgm:cxn modelId="{D13AB5B8-B4FD-4AB8-85DA-5AFC537A97D8}" type="presOf" srcId="{6A71A0AA-75C0-431F-8F1C-9E7B4829A622}" destId="{28CA0569-7C47-4E7E-ABC1-0CB343E25388}" srcOrd="0" destOrd="0" presId="urn:microsoft.com/office/officeart/2005/8/layout/vProcess5"/>
    <dgm:cxn modelId="{40F7074F-D2C2-48FD-AA75-C358A284E58B}" type="presOf" srcId="{7EDBF793-E18E-46EA-8A58-1EFFCB35189E}" destId="{83186F2E-D4DA-4417-85E9-1D722C0196AE}" srcOrd="0" destOrd="0" presId="urn:microsoft.com/office/officeart/2005/8/layout/vProcess5"/>
    <dgm:cxn modelId="{0898261F-6685-476C-A675-9773E35E6084}" type="presOf" srcId="{51984CCE-1A85-4B1F-916D-8E0D771E1FFB}" destId="{72A71335-14F1-4EA5-A728-F8A8D2E25A8B}" srcOrd="0" destOrd="0" presId="urn:microsoft.com/office/officeart/2005/8/layout/vProcess5"/>
    <dgm:cxn modelId="{335A03FC-B1AA-42A6-B889-C3C6854E9AB9}" type="presOf" srcId="{19681CB9-8284-4772-80A9-970A9DF832F3}" destId="{02E2AD65-49FA-4A8E-BABC-1C8E9855316D}" srcOrd="0" destOrd="0" presId="urn:microsoft.com/office/officeart/2005/8/layout/vProcess5"/>
    <dgm:cxn modelId="{8970A769-C535-4CB7-9423-59A8D4CE995D}" type="presOf" srcId="{537B1773-D47D-4E29-81E5-584E8BD4EE48}" destId="{1AA7866E-7260-4CF8-BFC4-D2343614EA51}" srcOrd="0" destOrd="0" presId="urn:microsoft.com/office/officeart/2005/8/layout/vProcess5"/>
    <dgm:cxn modelId="{B9263B0F-AF64-446D-9DBE-4E4A321A41C2}" type="presOf" srcId="{7EDBF793-E18E-46EA-8A58-1EFFCB35189E}" destId="{A31B4D88-E4CF-49F2-B8B8-7B48AE53281F}" srcOrd="1" destOrd="0" presId="urn:microsoft.com/office/officeart/2005/8/layout/vProcess5"/>
    <dgm:cxn modelId="{26B3FE2E-B843-45F6-833C-048A0FC786F9}" type="presOf" srcId="{7D34FA8D-12BA-409B-9006-3AA3C68CA509}" destId="{19F16E4B-6CA6-4766-9624-C2B75C6A7D11}" srcOrd="0" destOrd="0" presId="urn:microsoft.com/office/officeart/2005/8/layout/vProcess5"/>
    <dgm:cxn modelId="{5EE98D90-7349-42EA-8DAE-6A21AE6399B9}" srcId="{537B1773-D47D-4E29-81E5-584E8BD4EE48}" destId="{7D34FA8D-12BA-409B-9006-3AA3C68CA509}" srcOrd="1" destOrd="0" parTransId="{BE9BDF3F-CD0C-4AD1-B8C5-298853B98274}" sibTransId="{19681CB9-8284-4772-80A9-970A9DF832F3}"/>
    <dgm:cxn modelId="{9B18DEAC-A478-444C-A9BD-85820D004020}" type="presParOf" srcId="{1AA7866E-7260-4CF8-BFC4-D2343614EA51}" destId="{C0E24139-A17B-40DA-81E5-B4E5ECCB7B22}" srcOrd="0" destOrd="0" presId="urn:microsoft.com/office/officeart/2005/8/layout/vProcess5"/>
    <dgm:cxn modelId="{08A8A444-72B7-4676-8563-5E7B581B4577}" type="presParOf" srcId="{1AA7866E-7260-4CF8-BFC4-D2343614EA51}" destId="{83186F2E-D4DA-4417-85E9-1D722C0196AE}" srcOrd="1" destOrd="0" presId="urn:microsoft.com/office/officeart/2005/8/layout/vProcess5"/>
    <dgm:cxn modelId="{7A824610-A90C-4D43-A04E-999A6D7A1F05}" type="presParOf" srcId="{1AA7866E-7260-4CF8-BFC4-D2343614EA51}" destId="{19F16E4B-6CA6-4766-9624-C2B75C6A7D11}" srcOrd="2" destOrd="0" presId="urn:microsoft.com/office/officeart/2005/8/layout/vProcess5"/>
    <dgm:cxn modelId="{1379D599-DDCD-480F-AB16-3DB7876D431C}" type="presParOf" srcId="{1AA7866E-7260-4CF8-BFC4-D2343614EA51}" destId="{72A71335-14F1-4EA5-A728-F8A8D2E25A8B}" srcOrd="3" destOrd="0" presId="urn:microsoft.com/office/officeart/2005/8/layout/vProcess5"/>
    <dgm:cxn modelId="{9C9DEF63-9701-40FA-832F-577248CB9C6B}" type="presParOf" srcId="{1AA7866E-7260-4CF8-BFC4-D2343614EA51}" destId="{28CA0569-7C47-4E7E-ABC1-0CB343E25388}" srcOrd="4" destOrd="0" presId="urn:microsoft.com/office/officeart/2005/8/layout/vProcess5"/>
    <dgm:cxn modelId="{12F6D5DF-9359-4813-8C11-1C3F1016ACCB}" type="presParOf" srcId="{1AA7866E-7260-4CF8-BFC4-D2343614EA51}" destId="{02E2AD65-49FA-4A8E-BABC-1C8E9855316D}" srcOrd="5" destOrd="0" presId="urn:microsoft.com/office/officeart/2005/8/layout/vProcess5"/>
    <dgm:cxn modelId="{82FFBFC5-F661-47BC-8D27-F59BEDDC7243}" type="presParOf" srcId="{1AA7866E-7260-4CF8-BFC4-D2343614EA51}" destId="{A31B4D88-E4CF-49F2-B8B8-7B48AE53281F}" srcOrd="6" destOrd="0" presId="urn:microsoft.com/office/officeart/2005/8/layout/vProcess5"/>
    <dgm:cxn modelId="{488CBB68-2FEA-4ECF-9BB7-CD8A4B3E79D3}" type="presParOf" srcId="{1AA7866E-7260-4CF8-BFC4-D2343614EA51}" destId="{1D15A093-374E-49B5-AB82-8CD4241992A8}" srcOrd="7" destOrd="0" presId="urn:microsoft.com/office/officeart/2005/8/layout/vProcess5"/>
    <dgm:cxn modelId="{9AB19A4C-9C05-441B-8F4D-46BD5BCF3C2E}" type="presParOf" srcId="{1AA7866E-7260-4CF8-BFC4-D2343614EA51}" destId="{FE2DB1A3-3072-470D-B451-6097ED917E30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186F2E-D4DA-4417-85E9-1D722C0196AE}">
      <dsp:nvSpPr>
        <dsp:cNvPr id="0" name=""/>
        <dsp:cNvSpPr/>
      </dsp:nvSpPr>
      <dsp:spPr>
        <a:xfrm>
          <a:off x="0" y="0"/>
          <a:ext cx="6969168" cy="95994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2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3200" b="1" i="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Поддержка молодого педагога</a:t>
          </a:r>
          <a:endParaRPr lang="ru-KZ" sz="3200" b="1" i="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8116" y="28116"/>
        <a:ext cx="5933310" cy="903715"/>
      </dsp:txXfrm>
    </dsp:sp>
    <dsp:sp modelId="{19F16E4B-6CA6-4766-9624-C2B75C6A7D11}">
      <dsp:nvSpPr>
        <dsp:cNvPr id="0" name=""/>
        <dsp:cNvSpPr/>
      </dsp:nvSpPr>
      <dsp:spPr>
        <a:xfrm>
          <a:off x="588304" y="1119938"/>
          <a:ext cx="6969168" cy="95994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3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32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Наставничество</a:t>
          </a:r>
          <a:endParaRPr lang="ru-KZ" sz="3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16420" y="1148054"/>
        <a:ext cx="5674044" cy="903715"/>
      </dsp:txXfrm>
    </dsp:sp>
    <dsp:sp modelId="{72A71335-14F1-4EA5-A728-F8A8D2E25A8B}">
      <dsp:nvSpPr>
        <dsp:cNvPr id="0" name=""/>
        <dsp:cNvSpPr/>
      </dsp:nvSpPr>
      <dsp:spPr>
        <a:xfrm>
          <a:off x="1229853" y="2239876"/>
          <a:ext cx="6969168" cy="95994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4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4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32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Школа молодого педагога</a:t>
          </a:r>
          <a:endParaRPr lang="ru-KZ" sz="3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257969" y="2267992"/>
        <a:ext cx="5674044" cy="903715"/>
      </dsp:txXfrm>
    </dsp:sp>
    <dsp:sp modelId="{28CA0569-7C47-4E7E-ABC1-0CB343E25388}">
      <dsp:nvSpPr>
        <dsp:cNvPr id="0" name=""/>
        <dsp:cNvSpPr/>
      </dsp:nvSpPr>
      <dsp:spPr>
        <a:xfrm>
          <a:off x="6345203" y="727959"/>
          <a:ext cx="623965" cy="623965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KZ" sz="2800" kern="1200"/>
        </a:p>
      </dsp:txBody>
      <dsp:txXfrm>
        <a:off x="6485595" y="727959"/>
        <a:ext cx="343181" cy="469534"/>
      </dsp:txXfrm>
    </dsp:sp>
    <dsp:sp modelId="{02E2AD65-49FA-4A8E-BABC-1C8E9855316D}">
      <dsp:nvSpPr>
        <dsp:cNvPr id="0" name=""/>
        <dsp:cNvSpPr/>
      </dsp:nvSpPr>
      <dsp:spPr>
        <a:xfrm>
          <a:off x="6960129" y="1841498"/>
          <a:ext cx="623965" cy="623965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KZ" sz="2800" kern="1200"/>
        </a:p>
      </dsp:txBody>
      <dsp:txXfrm>
        <a:off x="7100521" y="1841498"/>
        <a:ext cx="343181" cy="4695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8D57D-89D5-4998-AF99-F511E7E587BD}" type="datetimeFigureOut">
              <a:rPr lang="ru-KZ" smtClean="0"/>
              <a:t>23.02.2023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25F15-6717-46E2-9F1B-6D77CEC758CF}" type="slidenum">
              <a:rPr lang="ru-KZ" smtClean="0"/>
              <a:t>‹#›</a:t>
            </a:fld>
            <a:endParaRPr lang="ru-K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6341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8000">
        <p14:reveal/>
      </p:transition>
    </mc:Choice>
    <mc:Fallback xmlns="">
      <p:transition spd="slow" advClick="0" advTm="8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8D57D-89D5-4998-AF99-F511E7E587BD}" type="datetimeFigureOut">
              <a:rPr lang="ru-KZ" smtClean="0"/>
              <a:t>23.02.2023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25F15-6717-46E2-9F1B-6D77CEC758CF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66981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8000">
        <p14:reveal/>
      </p:transition>
    </mc:Choice>
    <mc:Fallback xmlns="">
      <p:transition spd="slow" advClick="0" advTm="8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8D57D-89D5-4998-AF99-F511E7E587BD}" type="datetimeFigureOut">
              <a:rPr lang="ru-KZ" smtClean="0"/>
              <a:t>23.02.2023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25F15-6717-46E2-9F1B-6D77CEC758CF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976519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8000">
        <p14:reveal/>
      </p:transition>
    </mc:Choice>
    <mc:Fallback xmlns="">
      <p:transition spd="slow" advClick="0" advTm="8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8D57D-89D5-4998-AF99-F511E7E587BD}" type="datetimeFigureOut">
              <a:rPr lang="ru-KZ" smtClean="0"/>
              <a:t>23.02.2023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25F15-6717-46E2-9F1B-6D77CEC758CF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689297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8000">
        <p14:reveal/>
      </p:transition>
    </mc:Choice>
    <mc:Fallback xmlns="">
      <p:transition spd="slow" advClick="0" advTm="8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8D57D-89D5-4998-AF99-F511E7E587BD}" type="datetimeFigureOut">
              <a:rPr lang="ru-KZ" smtClean="0"/>
              <a:t>23.02.2023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25F15-6717-46E2-9F1B-6D77CEC758CF}" type="slidenum">
              <a:rPr lang="ru-KZ" smtClean="0"/>
              <a:t>‹#›</a:t>
            </a:fld>
            <a:endParaRPr lang="ru-K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0725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8000">
        <p14:reveal/>
      </p:transition>
    </mc:Choice>
    <mc:Fallback xmlns="">
      <p:transition spd="slow" advClick="0" advTm="8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8D57D-89D5-4998-AF99-F511E7E587BD}" type="datetimeFigureOut">
              <a:rPr lang="ru-KZ" smtClean="0"/>
              <a:t>23.02.2023</a:t>
            </a:fld>
            <a:endParaRPr lang="ru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25F15-6717-46E2-9F1B-6D77CEC758CF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458255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8000">
        <p14:reveal/>
      </p:transition>
    </mc:Choice>
    <mc:Fallback xmlns="">
      <p:transition spd="slow" advClick="0" advTm="8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8D57D-89D5-4998-AF99-F511E7E587BD}" type="datetimeFigureOut">
              <a:rPr lang="ru-KZ" smtClean="0"/>
              <a:t>23.02.2023</a:t>
            </a:fld>
            <a:endParaRPr lang="ru-K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25F15-6717-46E2-9F1B-6D77CEC758CF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984610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8000">
        <p14:reveal/>
      </p:transition>
    </mc:Choice>
    <mc:Fallback xmlns="">
      <p:transition spd="slow" advClick="0" advTm="8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8D57D-89D5-4998-AF99-F511E7E587BD}" type="datetimeFigureOut">
              <a:rPr lang="ru-KZ" smtClean="0"/>
              <a:t>23.02.2023</a:t>
            </a:fld>
            <a:endParaRPr lang="ru-K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25F15-6717-46E2-9F1B-6D77CEC758CF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603416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8000">
        <p14:reveal/>
      </p:transition>
    </mc:Choice>
    <mc:Fallback xmlns="">
      <p:transition spd="slow" advClick="0" advTm="8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8D57D-89D5-4998-AF99-F511E7E587BD}" type="datetimeFigureOut">
              <a:rPr lang="ru-KZ" smtClean="0"/>
              <a:t>23.02.2023</a:t>
            </a:fld>
            <a:endParaRPr lang="ru-K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K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25F15-6717-46E2-9F1B-6D77CEC758CF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393987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8000">
        <p14:reveal/>
      </p:transition>
    </mc:Choice>
    <mc:Fallback xmlns="">
      <p:transition spd="slow" advClick="0" advTm="8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B38D57D-89D5-4998-AF99-F511E7E587BD}" type="datetimeFigureOut">
              <a:rPr lang="ru-KZ" smtClean="0"/>
              <a:t>23.02.2023</a:t>
            </a:fld>
            <a:endParaRPr lang="ru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DF25F15-6717-46E2-9F1B-6D77CEC758CF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876057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8000">
        <p14:reveal/>
      </p:transition>
    </mc:Choice>
    <mc:Fallback xmlns="">
      <p:transition spd="slow" advClick="0" advTm="8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8D57D-89D5-4998-AF99-F511E7E587BD}" type="datetimeFigureOut">
              <a:rPr lang="ru-KZ" smtClean="0"/>
              <a:t>23.02.2023</a:t>
            </a:fld>
            <a:endParaRPr lang="ru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25F15-6717-46E2-9F1B-6D77CEC758CF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568178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8000">
        <p14:reveal/>
      </p:transition>
    </mc:Choice>
    <mc:Fallback xmlns="">
      <p:transition spd="slow" advClick="0" advTm="8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B38D57D-89D5-4998-AF99-F511E7E587BD}" type="datetimeFigureOut">
              <a:rPr lang="ru-KZ" smtClean="0"/>
              <a:t>23.02.2023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DF25F15-6717-46E2-9F1B-6D77CEC758CF}" type="slidenum">
              <a:rPr lang="ru-KZ" smtClean="0"/>
              <a:t>‹#›</a:t>
            </a:fld>
            <a:endParaRPr lang="ru-K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866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mc:AlternateContent xmlns:mc="http://schemas.openxmlformats.org/markup-compatibility/2006" xmlns:p14="http://schemas.microsoft.com/office/powerpoint/2010/main">
    <mc:Choice Requires="p14">
      <p:transition spd="slow" p14:dur="3400" advClick="0" advTm="8000">
        <p14:reveal/>
      </p:transition>
    </mc:Choice>
    <mc:Fallback xmlns="">
      <p:transition spd="slow" advClick="0" advTm="8000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comments" Target="../comments/commen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comments" Target="../comments/comment2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microsoft.com/office/2007/relationships/hdphoto" Target="../media/hdphoto2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054ED01B-52D6-4999-AE30-EB2EB40578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421955"/>
            <a:ext cx="10856649" cy="2014090"/>
          </a:xfrm>
        </p:spPr>
        <p:txBody>
          <a:bodyPr>
            <a:normAutofit/>
          </a:bodyPr>
          <a:lstStyle/>
          <a:p>
            <a:pPr algn="ctr"/>
            <a:r>
              <a:rPr lang="ru-RU" sz="6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</a:t>
            </a:r>
            <a:br>
              <a:rPr lang="ru-RU" sz="6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для молодого педагога</a:t>
            </a:r>
            <a:endParaRPr lang="ru-KZ" sz="60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3">
            <a:extLst>
              <a:ext uri="{FF2B5EF4-FFF2-40B4-BE49-F238E27FC236}">
                <a16:creationId xmlns:a16="http://schemas.microsoft.com/office/drawing/2014/main" xmlns="" id="{010F1375-C129-4C24-B4D2-C9A5C5AFC0FF}"/>
              </a:ext>
            </a:extLst>
          </p:cNvPr>
          <p:cNvSpPr txBox="1">
            <a:spLocks/>
          </p:cNvSpPr>
          <p:nvPr/>
        </p:nvSpPr>
        <p:spPr>
          <a:xfrm>
            <a:off x="838199" y="28934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КГКП «Костанайский педагогический колледж» </a:t>
            </a:r>
          </a:p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Управления образования акимата Костанайской области</a:t>
            </a:r>
            <a:endParaRPr lang="ru-K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46E97D28-AE12-4BB7-B0E9-E6040B57A23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909831" y="150096"/>
            <a:ext cx="1520775" cy="1464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0607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8000">
        <p14:reveal/>
      </p:transition>
    </mc:Choice>
    <mc:Fallback xmlns="">
      <p:transition spd="slow" advClick="0" advTm="8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054ED01B-52D6-4999-AE30-EB2EB40578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9266" y="1924807"/>
            <a:ext cx="10856649" cy="3338004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/>
            <a:r>
              <a:rPr lang="en-US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Прием на работу 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осуществляется на конкурсной основе, согласно приказа Министра образования и науки Республики Казахстан от 21 февраля 2012 года № 57 «Об утверждении Правил конкурсного замещения руководителей государственных организаций среднего, технического и профессионального, </a:t>
            </a:r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послесреднего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образования и конкурсного назначения на должность руководителей государственных организаций образования, реализующих общеобразовательные учебные программы дошкольного, среднего образования и образовательные программы дополнительного образования».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l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KZ" sz="32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3">
            <a:extLst>
              <a:ext uri="{FF2B5EF4-FFF2-40B4-BE49-F238E27FC236}">
                <a16:creationId xmlns:a16="http://schemas.microsoft.com/office/drawing/2014/main" xmlns="" id="{010F1375-C129-4C24-B4D2-C9A5C5AFC0FF}"/>
              </a:ext>
            </a:extLst>
          </p:cNvPr>
          <p:cNvSpPr txBox="1">
            <a:spLocks/>
          </p:cNvSpPr>
          <p:nvPr/>
        </p:nvSpPr>
        <p:spPr>
          <a:xfrm>
            <a:off x="838199" y="28934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КГКП «Костанайский педагогический колледж» </a:t>
            </a:r>
          </a:p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Управления образования акимата Костанайской области</a:t>
            </a:r>
            <a:endParaRPr lang="ru-K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46E97D28-AE12-4BB7-B0E9-E6040B57A23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909831" y="150096"/>
            <a:ext cx="1520775" cy="1464816"/>
          </a:xfrm>
          <a:prstGeom prst="rect">
            <a:avLst/>
          </a:prstGeom>
        </p:spPr>
      </p:pic>
      <p:pic>
        <p:nvPicPr>
          <p:cNvPr id="1030" name="Picture 6" descr="Учитель PNG">
            <a:extLst>
              <a:ext uri="{FF2B5EF4-FFF2-40B4-BE49-F238E27FC236}">
                <a16:creationId xmlns:a16="http://schemas.microsoft.com/office/drawing/2014/main" xmlns="" id="{4312FEF7-27A3-4B5C-BDB8-914ADD2079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257644" y="4361981"/>
            <a:ext cx="2345923" cy="2345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1253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8000">
        <p14:reveal/>
      </p:transition>
    </mc:Choice>
    <mc:Fallback xmlns="">
      <p:transition spd="slow" advClick="0" advTm="8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054ED01B-52D6-4999-AE30-EB2EB40578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645" y="1860697"/>
            <a:ext cx="11155533" cy="4451326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документов, необходимых для участия в конкурсе: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заявление об участии в конкурсе с указанием перечня прилагаемых документов по форме согласно приложению 10 к настоящим Правилам;</a:t>
            </a:r>
            <a:b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документ, удостоверяющий личность либо электронный документ из сервиса цифровых документов (для идентификации);</a:t>
            </a:r>
            <a:b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заполненный личный листок по учету кадров (с указанием адреса фактического места жительства и контактных телефонов – при наличии);</a:t>
            </a:r>
            <a:b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копии документов об образовании в соответствии с предъявляемыми к должности квалификационными требованиями, утвержденными Типовыми квалификационными характеристиками педагогов;</a:t>
            </a:r>
            <a:b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5) копию документа, подтверждающую трудовую деятельность (при наличии);</a:t>
            </a:r>
            <a:b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6) справку о состоянии здоровья по форме, утвержденной приказом исполняющего обязанности Министра здравоохранения Республики Казахстан от 30 октября 2020 года № ҚР ДСМ-175/2020 «Об утверждении форм учетной документации в области здравоохранения» (зарегистрирован в Реестре государственной  регистрации  нормативных  правовых  актов  под № 21579);</a:t>
            </a:r>
            <a:b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KZ" sz="20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3">
            <a:extLst>
              <a:ext uri="{FF2B5EF4-FFF2-40B4-BE49-F238E27FC236}">
                <a16:creationId xmlns:a16="http://schemas.microsoft.com/office/drawing/2014/main" xmlns="" id="{010F1375-C129-4C24-B4D2-C9A5C5AFC0FF}"/>
              </a:ext>
            </a:extLst>
          </p:cNvPr>
          <p:cNvSpPr txBox="1">
            <a:spLocks/>
          </p:cNvSpPr>
          <p:nvPr/>
        </p:nvSpPr>
        <p:spPr>
          <a:xfrm>
            <a:off x="838199" y="28934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КГКП «Костанайский педагогический колледж» </a:t>
            </a:r>
          </a:p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Управления образования акимата Костанайской области</a:t>
            </a:r>
            <a:endParaRPr lang="ru-K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46E97D28-AE12-4BB7-B0E9-E6040B57A23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909831" y="150096"/>
            <a:ext cx="1520775" cy="1464816"/>
          </a:xfrm>
          <a:prstGeom prst="rect">
            <a:avLst/>
          </a:prstGeom>
        </p:spPr>
      </p:pic>
      <p:pic>
        <p:nvPicPr>
          <p:cNvPr id="6" name="Picture 8" descr="Вектор контрольный список Png - PNG All">
            <a:extLst>
              <a:ext uri="{FF2B5EF4-FFF2-40B4-BE49-F238E27FC236}">
                <a16:creationId xmlns:a16="http://schemas.microsoft.com/office/drawing/2014/main" xmlns="" id="{C27DBC7E-6F05-4D55-B36C-691D37BC9C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966431" y="5596546"/>
            <a:ext cx="1129847" cy="972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054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8000">
        <p14:reveal/>
      </p:transition>
    </mc:Choice>
    <mc:Fallback xmlns="">
      <p:transition spd="slow" advClick="0" advTm="8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054ED01B-52D6-4999-AE30-EB2EB40578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966404"/>
            <a:ext cx="10898081" cy="3457851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документов, необходимых для участия в конкурсе: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7) справку с психоневрологической организации;</a:t>
            </a:r>
            <a:b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8) справку с наркологической организации;</a:t>
            </a:r>
            <a:b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9) сертификат Национального квалификационного тестирования (далее - НКТ) или удостоверение о наличии квалификационной категории педагога-модератора, педагога-эксперта, педагога-исследователя, педагога-мастера (при наличии); </a:t>
            </a:r>
            <a:b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10) заполненный Оценочный лист кандидата на вакантную или временно вакантную должность педагога по форме согласно приложению 11.</a:t>
            </a:r>
            <a:b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Документы, указанные в подпунктах 3), 4), 5) заверяются печатью кадровой службой с места работы или ответственным работником организации образования.</a:t>
            </a:r>
            <a:b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KZ" sz="20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3">
            <a:extLst>
              <a:ext uri="{FF2B5EF4-FFF2-40B4-BE49-F238E27FC236}">
                <a16:creationId xmlns:a16="http://schemas.microsoft.com/office/drawing/2014/main" xmlns="" id="{010F1375-C129-4C24-B4D2-C9A5C5AFC0FF}"/>
              </a:ext>
            </a:extLst>
          </p:cNvPr>
          <p:cNvSpPr txBox="1">
            <a:spLocks/>
          </p:cNvSpPr>
          <p:nvPr/>
        </p:nvSpPr>
        <p:spPr>
          <a:xfrm>
            <a:off x="838199" y="28934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КГКП «Костанайский педагогический колледж» </a:t>
            </a:r>
          </a:p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Управления образования акимата Костанайской области</a:t>
            </a:r>
            <a:endParaRPr lang="ru-K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46E97D28-AE12-4BB7-B0E9-E6040B57A23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909831" y="150096"/>
            <a:ext cx="1520775" cy="1464816"/>
          </a:xfrm>
          <a:prstGeom prst="rect">
            <a:avLst/>
          </a:prstGeom>
        </p:spPr>
      </p:pic>
      <p:pic>
        <p:nvPicPr>
          <p:cNvPr id="6" name="Picture 8" descr="Вектор контрольный список Png - PNG All">
            <a:extLst>
              <a:ext uri="{FF2B5EF4-FFF2-40B4-BE49-F238E27FC236}">
                <a16:creationId xmlns:a16="http://schemas.microsoft.com/office/drawing/2014/main" xmlns="" id="{AF724E10-79E7-4749-9BA2-FD7DD2A5FA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593411" y="5045642"/>
            <a:ext cx="1520775" cy="1308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190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8000">
        <p14:reveal/>
      </p:transition>
    </mc:Choice>
    <mc:Fallback xmlns="">
      <p:transition spd="slow" advClick="0" advTm="8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3">
            <a:extLst>
              <a:ext uri="{FF2B5EF4-FFF2-40B4-BE49-F238E27FC236}">
                <a16:creationId xmlns:a16="http://schemas.microsoft.com/office/drawing/2014/main" xmlns="" id="{010F1375-C129-4C24-B4D2-C9A5C5AFC0FF}"/>
              </a:ext>
            </a:extLst>
          </p:cNvPr>
          <p:cNvSpPr txBox="1">
            <a:spLocks/>
          </p:cNvSpPr>
          <p:nvPr/>
        </p:nvSpPr>
        <p:spPr>
          <a:xfrm>
            <a:off x="838199" y="28934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КГКП «Костанайский педагогический колледж» </a:t>
            </a:r>
          </a:p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Управления образования акимата Костанайской области</a:t>
            </a:r>
            <a:endParaRPr lang="ru-K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46E97D28-AE12-4BB7-B0E9-E6040B57A23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909831" y="150096"/>
            <a:ext cx="1520775" cy="1464816"/>
          </a:xfrm>
          <a:prstGeom prst="rect">
            <a:avLst/>
          </a:prstGeom>
        </p:spPr>
      </p:pic>
      <p:graphicFrame>
        <p:nvGraphicFramePr>
          <p:cNvPr id="2" name="Схема 1">
            <a:extLst>
              <a:ext uri="{FF2B5EF4-FFF2-40B4-BE49-F238E27FC236}">
                <a16:creationId xmlns:a16="http://schemas.microsoft.com/office/drawing/2014/main" xmlns="" id="{369197AC-BC5B-46A2-A442-CEA6863EBA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22962674"/>
              </p:ext>
            </p:extLst>
          </p:nvPr>
        </p:nvGraphicFramePr>
        <p:xfrm>
          <a:off x="3563889" y="2290441"/>
          <a:ext cx="8199022" cy="31998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126" name="Picture 6" descr="Иллюстрация Офисный работник в стиле 2d, персонажи |">
            <a:extLst>
              <a:ext uri="{FF2B5EF4-FFF2-40B4-BE49-F238E27FC236}">
                <a16:creationId xmlns:a16="http://schemas.microsoft.com/office/drawing/2014/main" xmlns="" id="{32AE14CA-847C-4F79-8F44-FA619EB4E5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0514" y="2148397"/>
            <a:ext cx="3126681" cy="3910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9514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8000">
        <p14:reveal/>
      </p:transition>
    </mc:Choice>
    <mc:Fallback xmlns="">
      <p:transition spd="slow" advClick="0" advTm="80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054ED01B-52D6-4999-AE30-EB2EB40578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0911" y="2320729"/>
            <a:ext cx="4639409" cy="3997028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Молодой педагог - получает знания, развивает навыки и умения, компетентности, повышает свой профессиональный уровень и способности; развивает собственную профессиональную карьеру; учится выстраивать конструктивные отношения с коллегами; приобретает информацию о деятельности организации, в которой он работает. Для поддержки молодого педагога за ним закрепляется наставник из числа опытных педагогов высшей квалификации.</a:t>
            </a:r>
            <a:b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KZ" sz="16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3">
            <a:extLst>
              <a:ext uri="{FF2B5EF4-FFF2-40B4-BE49-F238E27FC236}">
                <a16:creationId xmlns:a16="http://schemas.microsoft.com/office/drawing/2014/main" xmlns="" id="{010F1375-C129-4C24-B4D2-C9A5C5AFC0FF}"/>
              </a:ext>
            </a:extLst>
          </p:cNvPr>
          <p:cNvSpPr txBox="1">
            <a:spLocks/>
          </p:cNvSpPr>
          <p:nvPr/>
        </p:nvSpPr>
        <p:spPr>
          <a:xfrm>
            <a:off x="838199" y="28934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КГКП «Костанайский педагогический колледж» </a:t>
            </a:r>
          </a:p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Управления образования акимата Костанайской области</a:t>
            </a:r>
            <a:endParaRPr lang="ru-K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46E97D28-AE12-4BB7-B0E9-E6040B57A23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909831" y="150096"/>
            <a:ext cx="1520775" cy="1464816"/>
          </a:xfrm>
          <a:prstGeom prst="rect">
            <a:avLst/>
          </a:prstGeom>
        </p:spPr>
      </p:pic>
      <p:sp>
        <p:nvSpPr>
          <p:cNvPr id="10" name="Заголовок 3">
            <a:extLst>
              <a:ext uri="{FF2B5EF4-FFF2-40B4-BE49-F238E27FC236}">
                <a16:creationId xmlns:a16="http://schemas.microsoft.com/office/drawing/2014/main" xmlns="" id="{7D64AB91-B842-45CF-A732-2D5445E21BD0}"/>
              </a:ext>
            </a:extLst>
          </p:cNvPr>
          <p:cNvSpPr txBox="1">
            <a:spLocks/>
          </p:cNvSpPr>
          <p:nvPr/>
        </p:nvSpPr>
        <p:spPr>
          <a:xfrm>
            <a:off x="4595119" y="1572111"/>
            <a:ext cx="3387986" cy="694444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Наставничество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KZ" sz="1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Заголовок 3">
            <a:extLst>
              <a:ext uri="{FF2B5EF4-FFF2-40B4-BE49-F238E27FC236}">
                <a16:creationId xmlns:a16="http://schemas.microsoft.com/office/drawing/2014/main" xmlns="" id="{7D48871E-8A3B-4938-BA1E-7B6A6523FEAE}"/>
              </a:ext>
            </a:extLst>
          </p:cNvPr>
          <p:cNvSpPr txBox="1">
            <a:spLocks/>
          </p:cNvSpPr>
          <p:nvPr/>
        </p:nvSpPr>
        <p:spPr>
          <a:xfrm>
            <a:off x="293423" y="2307474"/>
            <a:ext cx="4971035" cy="3997029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Наставничество - длительный, поэтапный, целенаправленный процесс развития и становления личности молодого учителя, его профессионального и общечеловеческого кругозора, духовности, способствующий его профессиональной адаптации, усилению мотивации к выбранной специальности и профессиональному становлению. Наставничество - особая форма работы с молодыми педагогами, опирающаяся на личностно-ориентированный подход, формирование индивидуального стиля деятельности, реализацию творческого потенциала. </a:t>
            </a:r>
            <a:endParaRPr lang="ru-KZ" sz="16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8" name="Picture 6" descr="клерк PNG рисунок, картинки и пнг прозрачный для бесплатной загрузки |  Pngtree">
            <a:extLst>
              <a:ext uri="{FF2B5EF4-FFF2-40B4-BE49-F238E27FC236}">
                <a16:creationId xmlns:a16="http://schemas.microsoft.com/office/drawing/2014/main" xmlns="" id="{2F47B2E7-E7B7-4197-8A41-2D68A5B96E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81130" y="2266555"/>
            <a:ext cx="3923109" cy="3923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9151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8000">
        <p14:reveal/>
      </p:transition>
    </mc:Choice>
    <mc:Fallback xmlns="">
      <p:transition spd="slow" advClick="0" advTm="8000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054ED01B-52D6-4999-AE30-EB2EB40578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0443" y="2522638"/>
            <a:ext cx="10515600" cy="3646203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Целью создания 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ШМП является адаптация начинающих педагогов в коллективе, их самоутверждение и профессиональное становление.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Задачами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деятельности ШМП являются:</a:t>
            </a:r>
            <a:b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обеспечение развития колледжа, формирование педагогической системы, профессионального стиля колледжа;</a:t>
            </a:r>
            <a:b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обобщение передового опыта образования, апробация и внедрение в работу молодых педагогов современных образовательных технологий;</a:t>
            </a:r>
            <a:b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установление отношений сотрудничества и взаимодействия между молодыми специалистами и опытными педагогами;</a:t>
            </a:r>
            <a:b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организация и проведение научно – методической работы по проблемам современного образования, проведение различного уровня методических семинаров, конференций, выставок с привлечением интеллектуального потенциала молодых педагогов.</a:t>
            </a:r>
            <a:b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KZ" sz="20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3">
            <a:extLst>
              <a:ext uri="{FF2B5EF4-FFF2-40B4-BE49-F238E27FC236}">
                <a16:creationId xmlns:a16="http://schemas.microsoft.com/office/drawing/2014/main" xmlns="" id="{010F1375-C129-4C24-B4D2-C9A5C5AFC0FF}"/>
              </a:ext>
            </a:extLst>
          </p:cNvPr>
          <p:cNvSpPr txBox="1">
            <a:spLocks/>
          </p:cNvSpPr>
          <p:nvPr/>
        </p:nvSpPr>
        <p:spPr>
          <a:xfrm>
            <a:off x="838199" y="28934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КГКП «Костанайский педагогический колледж» </a:t>
            </a:r>
          </a:p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Управления образования акимата Костанайской области</a:t>
            </a:r>
            <a:endParaRPr lang="ru-K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46E97D28-AE12-4BB7-B0E9-E6040B57A23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909831" y="150096"/>
            <a:ext cx="1520775" cy="1464816"/>
          </a:xfrm>
          <a:prstGeom prst="rect">
            <a:avLst/>
          </a:prstGeom>
        </p:spPr>
      </p:pic>
      <p:sp>
        <p:nvSpPr>
          <p:cNvPr id="8" name="Заголовок 3">
            <a:extLst>
              <a:ext uri="{FF2B5EF4-FFF2-40B4-BE49-F238E27FC236}">
                <a16:creationId xmlns:a16="http://schemas.microsoft.com/office/drawing/2014/main" xmlns="" id="{94FC68C7-8A69-4C39-BEA7-AE7DE3FE292D}"/>
              </a:ext>
            </a:extLst>
          </p:cNvPr>
          <p:cNvSpPr txBox="1">
            <a:spLocks/>
          </p:cNvSpPr>
          <p:nvPr/>
        </p:nvSpPr>
        <p:spPr>
          <a:xfrm>
            <a:off x="4083728" y="1745622"/>
            <a:ext cx="4287913" cy="694444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kk-KZ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Школа молодого педагога</a:t>
            </a:r>
          </a:p>
          <a:p>
            <a:pPr algn="ctr"/>
            <a:endParaRPr lang="ru-KZ" sz="11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36" name="Picture 12" descr="люди PNG рисунок, картинки и пнг прозрачный для бесплатной загрузки |  Pngtree">
            <a:extLst>
              <a:ext uri="{FF2B5EF4-FFF2-40B4-BE49-F238E27FC236}">
                <a16:creationId xmlns:a16="http://schemas.microsoft.com/office/drawing/2014/main" xmlns="" id="{D9C0AD69-7ACF-4958-9137-B94CAB9977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106703" y="5126192"/>
            <a:ext cx="2085297" cy="20852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1120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8000">
        <p14:reveal/>
      </p:transition>
    </mc:Choice>
    <mc:Fallback xmlns="">
      <p:transition spd="slow" advClick="0" advTm="8000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3">
            <a:extLst>
              <a:ext uri="{FF2B5EF4-FFF2-40B4-BE49-F238E27FC236}">
                <a16:creationId xmlns:a16="http://schemas.microsoft.com/office/drawing/2014/main" xmlns="" id="{010F1375-C129-4C24-B4D2-C9A5C5AFC0FF}"/>
              </a:ext>
            </a:extLst>
          </p:cNvPr>
          <p:cNvSpPr txBox="1">
            <a:spLocks/>
          </p:cNvSpPr>
          <p:nvPr/>
        </p:nvSpPr>
        <p:spPr>
          <a:xfrm>
            <a:off x="838199" y="28934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КГКП «Костанайский педагогический колледж» </a:t>
            </a:r>
          </a:p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Управления образования акимата Костанайской области</a:t>
            </a:r>
            <a:endParaRPr lang="ru-K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46E97D28-AE12-4BB7-B0E9-E6040B57A23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909831" y="150096"/>
            <a:ext cx="1520775" cy="1464816"/>
          </a:xfrm>
          <a:prstGeom prst="rect">
            <a:avLst/>
          </a:prstGeom>
        </p:spPr>
      </p:pic>
      <p:sp>
        <p:nvSpPr>
          <p:cNvPr id="8" name="Заголовок 3">
            <a:extLst>
              <a:ext uri="{FF2B5EF4-FFF2-40B4-BE49-F238E27FC236}">
                <a16:creationId xmlns:a16="http://schemas.microsoft.com/office/drawing/2014/main" xmlns="" id="{94FC68C7-8A69-4C39-BEA7-AE7DE3FE292D}"/>
              </a:ext>
            </a:extLst>
          </p:cNvPr>
          <p:cNvSpPr txBox="1">
            <a:spLocks/>
          </p:cNvSpPr>
          <p:nvPr/>
        </p:nvSpPr>
        <p:spPr>
          <a:xfrm>
            <a:off x="4083728" y="1745622"/>
            <a:ext cx="4287913" cy="694444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kk-KZ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Школа молодого педагога</a:t>
            </a:r>
          </a:p>
          <a:p>
            <a:pPr algn="ctr"/>
            <a:endParaRPr lang="ru-KZ" sz="11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9B7E34A0-23A0-4A8B-812B-DC791BE45539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273" y="2570776"/>
            <a:ext cx="4586616" cy="304633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B759DA72-0F2F-4EA4-A085-FA1D6829C616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73214" y="2570776"/>
            <a:ext cx="4586616" cy="304633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2A638498-B0DF-4EB4-9843-60C17909D059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35341" y="3307153"/>
            <a:ext cx="4164919" cy="276625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42057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8000">
        <p14:reveal/>
      </p:transition>
    </mc:Choice>
    <mc:Fallback xmlns="">
      <p:transition spd="slow" advClick="0" advTm="8000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054ED01B-52D6-4999-AE30-EB2EB40578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4520" y="2904994"/>
            <a:ext cx="10367271" cy="2565646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«Подготовка высококвалифицированных, востребованных на рынке труда специалистов для дошкольных, школьных и культурных учреждений,  удовлетворении социальных потребностей субъектов образовательного процесса, направленного на развитие их функциональной грамотности, социальной активности и нравственно-духовных ценностей».</a:t>
            </a:r>
            <a:r>
              <a:rPr lang="ru-RU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KZ" sz="20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3">
            <a:extLst>
              <a:ext uri="{FF2B5EF4-FFF2-40B4-BE49-F238E27FC236}">
                <a16:creationId xmlns:a16="http://schemas.microsoft.com/office/drawing/2014/main" xmlns="" id="{010F1375-C129-4C24-B4D2-C9A5C5AFC0FF}"/>
              </a:ext>
            </a:extLst>
          </p:cNvPr>
          <p:cNvSpPr txBox="1">
            <a:spLocks/>
          </p:cNvSpPr>
          <p:nvPr/>
        </p:nvSpPr>
        <p:spPr>
          <a:xfrm>
            <a:off x="838199" y="28934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КГКП «Костанайский педагогический колледж» </a:t>
            </a:r>
          </a:p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Управления образования акимата Костанайской области</a:t>
            </a:r>
            <a:endParaRPr lang="ru-K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46E97D28-AE12-4BB7-B0E9-E6040B57A23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909831" y="150096"/>
            <a:ext cx="1520775" cy="1464816"/>
          </a:xfrm>
          <a:prstGeom prst="rect">
            <a:avLst/>
          </a:prstGeom>
        </p:spPr>
      </p:pic>
      <p:sp>
        <p:nvSpPr>
          <p:cNvPr id="8" name="Заголовок 3">
            <a:extLst>
              <a:ext uri="{FF2B5EF4-FFF2-40B4-BE49-F238E27FC236}">
                <a16:creationId xmlns:a16="http://schemas.microsoft.com/office/drawing/2014/main" xmlns="" id="{94FC68C7-8A69-4C39-BEA7-AE7DE3FE292D}"/>
              </a:ext>
            </a:extLst>
          </p:cNvPr>
          <p:cNvSpPr txBox="1">
            <a:spLocks/>
          </p:cNvSpPr>
          <p:nvPr/>
        </p:nvSpPr>
        <p:spPr>
          <a:xfrm>
            <a:off x="4048218" y="1975740"/>
            <a:ext cx="4287913" cy="694444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kk-KZ" sz="3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Миссия колледжа</a:t>
            </a:r>
          </a:p>
          <a:p>
            <a:pPr algn="ctr"/>
            <a:endParaRPr lang="ru-KZ" sz="11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68" name="Picture 20" descr="Наше предложение - Международная средняя школа Нидервюршниц">
            <a:extLst>
              <a:ext uri="{FF2B5EF4-FFF2-40B4-BE49-F238E27FC236}">
                <a16:creationId xmlns:a16="http://schemas.microsoft.com/office/drawing/2014/main" xmlns="" id="{C58B5962-84FE-4D1A-8DC2-B54F3B9959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4234649"/>
            <a:ext cx="2488443" cy="2126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544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8000">
        <p14:reveal/>
      </p:transition>
    </mc:Choice>
    <mc:Fallback xmlns="">
      <p:transition spd="slow" advClick="0" advTm="8000">
        <p:fade/>
      </p:transition>
    </mc:Fallback>
  </mc:AlternateContent>
</p:sld>
</file>

<file path=ppt/theme/theme1.xml><?xml version="1.0" encoding="utf-8"?>
<a:theme xmlns:a="http://schemas.openxmlformats.org/drawingml/2006/main" name="Ретро">
  <a:themeElements>
    <a:clrScheme name="Ретро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117</TotalTime>
  <Words>136</Words>
  <Application>Microsoft Office PowerPoint</Application>
  <PresentationFormat>Широкоэкранный</PresentationFormat>
  <Paragraphs>33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Calibri</vt:lpstr>
      <vt:lpstr>Calibri Light</vt:lpstr>
      <vt:lpstr>Times New Roman</vt:lpstr>
      <vt:lpstr>Ретро</vt:lpstr>
      <vt:lpstr>Информация  для молодого педагога</vt:lpstr>
      <vt:lpstr> Прием на работу осуществляется на конкурсной основе, согласно приказа Министра образования и науки Республики Казахстан от 21 февраля 2012 года № 57 «Об утверждении Правил конкурсного замещения руководителей государственных организаций среднего, технического и профессионального, послесреднего образования и конкурсного назначения на должность руководителей государственных организаций образования, реализующих общеобразовательные учебные программы дошкольного, среднего образования и образовательные программы дополнительного образования».                     l  </vt:lpstr>
      <vt:lpstr>Перечень документов, необходимых для участия в конкурсе:  1) заявление об участии в конкурсе с указанием перечня прилагаемых документов по форме согласно приложению 10 к настоящим Правилам; 2) документ, удостоверяющий личность либо электронный документ из сервиса цифровых документов (для идентификации); 3) заполненный личный листок по учету кадров (с указанием адреса фактического места жительства и контактных телефонов – при наличии); 4) копии документов об образовании в соответствии с предъявляемыми к должности квалификационными требованиями, утвержденными Типовыми квалификационными характеристиками педагогов; 5) копию документа, подтверждающую трудовую деятельность (при наличии); 6) справку о состоянии здоровья по форме, утвержденной приказом исполняющего обязанности Министра здравоохранения Республики Казахстан от 30 октября 2020 года № ҚР ДСМ-175/2020 «Об утверждении форм учетной документации в области здравоохранения» (зарегистрирован в Реестре государственной  регистрации  нормативных  правовых  актов  под № 21579); </vt:lpstr>
      <vt:lpstr>Перечень документов, необходимых для участия в конкурсе:  7) справку с психоневрологической организации; 8) справку с наркологической организации; 9) сертификат Национального квалификационного тестирования (далее - НКТ) или удостоверение о наличии квалификационной категории педагога-модератора, педагога-эксперта, педагога-исследователя, педагога-мастера (при наличии);  10) заполненный Оценочный лист кандидата на вакантную или временно вакантную должность педагога по форме согласно приложению 11. Документы, указанные в подпунктах 3), 4), 5) заверяются печатью кадровой службой с места работы или ответственным работником организации образования. </vt:lpstr>
      <vt:lpstr>Презентация PowerPoint</vt:lpstr>
      <vt:lpstr>   Молодой педагог - получает знания, развивает навыки и умения, компетентности, повышает свой профессиональный уровень и способности; развивает собственную профессиональную карьеру; учится выстраивать конструктивные отношения с коллегами; приобретает информацию о деятельности организации, в которой он работает. Для поддержки молодого педагога за ним закрепляется наставник из числа опытных педагогов высшей квалификации. </vt:lpstr>
      <vt:lpstr> Целью создания ШМП является адаптация начинающих педагогов в коллективе, их самоутверждение и профессиональное становление.   Задачами деятельности ШМП являются: - обеспечение развития колледжа, формирование педагогической системы, профессионального стиля колледжа; - обобщение передового опыта образования, апробация и внедрение в работу молодых педагогов современных образовательных технологий; - установление отношений сотрудничества и взаимодействия между молодыми специалистами и опытными педагогами; - организация и проведение научно – методической работы по проблемам современного образования, проведение различного уровня методических семинаров, конференций, выставок с привлечением интеллектуального потенциала молодых педагогов. </vt:lpstr>
      <vt:lpstr>Презентация PowerPoint</vt:lpstr>
      <vt:lpstr> «Подготовка высококвалифицированных, востребованных на рынке труда специалистов для дошкольных, школьных и культурных учреждений,  удовлетворении социальных потребностей субъектов образовательного процесса, направленного на развитие их функциональной грамотности, социальной активности и нравственно-духовных ценностей».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Информация  для молодого педагога</dc:title>
  <dc:creator>Отдел кадров</dc:creator>
  <cp:lastModifiedBy>sys admin</cp:lastModifiedBy>
  <cp:revision>15</cp:revision>
  <dcterms:created xsi:type="dcterms:W3CDTF">2023-02-22T09:56:13Z</dcterms:created>
  <dcterms:modified xsi:type="dcterms:W3CDTF">2023-02-23T03:48:19Z</dcterms:modified>
</cp:coreProperties>
</file>