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"/>
  </p:notesMasterIdLst>
  <p:handoutMasterIdLst>
    <p:handoutMasterId r:id="rId5"/>
  </p:handoutMasterIdLst>
  <p:sldIdLst>
    <p:sldId id="257" r:id="rId2"/>
    <p:sldId id="263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744"/>
    <a:srgbClr val="0091FE"/>
    <a:srgbClr val="E0BAFC"/>
    <a:srgbClr val="FF6699"/>
    <a:srgbClr val="4FD1FF"/>
    <a:srgbClr val="FAC2BC"/>
    <a:srgbClr val="F4E99A"/>
    <a:srgbClr val="FCEAE8"/>
    <a:srgbClr val="F9D3CF"/>
    <a:srgbClr val="FA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7" autoAdjust="0"/>
  </p:normalViewPr>
  <p:slideViewPr>
    <p:cSldViewPr>
      <p:cViewPr varScale="1">
        <p:scale>
          <a:sx n="72" d="100"/>
          <a:sy n="72" d="100"/>
        </p:scale>
        <p:origin x="3162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8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8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7298121"/>
            <a:ext cx="4227758" cy="127417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524420"/>
            <a:ext cx="5381513" cy="25901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58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1056639"/>
            <a:ext cx="3621965" cy="7070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3138269"/>
            <a:ext cx="4475000" cy="350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4"/>
            <a:ext cx="2727064" cy="181782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1056640"/>
            <a:ext cx="3012814" cy="70701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052381"/>
            <a:ext cx="2541495" cy="3090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459591"/>
            <a:ext cx="2770586" cy="3124362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1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915401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1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2096" y="1535907"/>
            <a:ext cx="9898065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14" y="8269454"/>
            <a:ext cx="2474138" cy="140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9975" y="63539"/>
            <a:ext cx="5975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latin typeface="Segoe Print" pitchFamily="2" charset="0"/>
                <a:ea typeface="Times New Roman" pitchFamily="18" charset="0"/>
                <a:cs typeface="Times New Roman" panose="02020603050405020304" pitchFamily="18" charset="0"/>
              </a:rPr>
              <a:t>КГУ </a:t>
            </a:r>
            <a:r>
              <a:rPr lang="kk-KZ" altLang="ru-RU" sz="1000" b="1" dirty="0">
                <a:latin typeface="Segoe Print" pitchFamily="2" charset="0"/>
                <a:ea typeface="Times New Roman" pitchFamily="18" charset="0"/>
                <a:cs typeface="Times New Roman" panose="02020603050405020304" pitchFamily="18" charset="0"/>
              </a:rPr>
              <a:t>«РЕГИОНАЛЬНЫЙ ЦЕНТР ПСИХОЛОГИЧЕСКОЙ ПОДДЕРЖКИ </a:t>
            </a:r>
            <a:endParaRPr lang="ru-RU" altLang="ru-RU" sz="1000" dirty="0">
              <a:latin typeface="Segoe Print" pitchFamily="2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Print" pitchFamily="2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00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2" descr="https://catherineasquithgallery.com/uploads/posts/2021-02/1613706159_7-p-geometricheskii-fon-dlya-prezentatsii-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4" descr="https://catherineasquithgallery.com/uploads/posts/2021-02/1613706159_7-p-geometricheskii-fon-dlya-prezentatsii-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4" descr="http://1.bp.blogspot.com/-Y-vXbZxKi1o/VT--fAFvzNI/AAAAAAAAADQ/E4SKy92_3W8/s1600/ipa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6" descr="http://1.bp.blogspot.com/-Y-vXbZxKi1o/VT--fAFvzNI/AAAAAAAAADQ/E4SKy92_3W8/s1600/ipad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52" descr="https://psytechno.com/wp-content/uploads/2016/06/newbg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21" descr="https://static3.depositphotos.com/1001439/153/v/450/depositphotos_1533850-stock-illustration-blue-wave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23" descr="https://static3.depositphotos.com/1001439/153/v/450/depositphotos_1533850-stock-illustration-blue-wave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" name="AutoShape 4" descr="http://internat1-altay.kz/images/Images/roditelyam/mommy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AutoShape 6" descr="http://internat1-altay.kz/images/Images/roditelyam/mommy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6" descr="http://www.d11172.edu35.ru/images/D05pj4qX0Ao14Ky.jpg_large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http://www.d11172.edu35.ru/images/D05pj4qX0Ao14Ky.jpg_large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AutoShape 6" descr="https://pickimage.ru/wp-content/uploads/images/detskie/springbrook/vesenirucheek6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0" descr="https://st2.depositphotos.com/1747568/7295/v/450/depositphotos_72955189-stock-illustration-colorful-smooth-light-lines-background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14" descr="https://st3.depositphotos.com/30440304/34148/i/450/depositphotos_341482264-stock-photo-abstract-background-fluid-colorful-gradient.jpg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AutoShape 10" descr="http://ds5ishim.ru/sites/default/files/123.jpg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" y="-25799"/>
            <a:ext cx="1232472" cy="12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5339" y="847705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ea typeface="Segoe UI Black" pitchFamily="34" charset="0"/>
                <a:cs typeface="Segoe UI Semibold" pitchFamily="34" charset="0"/>
              </a:rPr>
              <a:t>ПАМЯТКА </a:t>
            </a:r>
          </a:p>
          <a:p>
            <a:pPr lvl="0" algn="ctr"/>
            <a:r>
              <a:rPr lang="ru-RU" sz="16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«Как </a:t>
            </a:r>
            <a:r>
              <a:rPr lang="ru-RU" sz="16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поддержать подростка если он в </a:t>
            </a:r>
            <a:r>
              <a:rPr lang="ru-RU" sz="16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депрессии?»</a:t>
            </a:r>
            <a:endParaRPr lang="ru-RU" sz="1600" b="1" dirty="0">
              <a:latin typeface="Segoe Print" pitchFamily="2" charset="0"/>
              <a:ea typeface="Segoe UI Black" pitchFamily="34" charset="0"/>
              <a:cs typeface="Segoe UI Semibold" pitchFamily="34" charset="0"/>
            </a:endParaRPr>
          </a:p>
          <a:p>
            <a:pPr lvl="0" algn="ctr"/>
            <a:r>
              <a:rPr lang="ru-RU" sz="16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(</a:t>
            </a:r>
            <a:r>
              <a:rPr lang="ru-RU" sz="1600" b="1" i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для родителей</a:t>
            </a:r>
            <a:r>
              <a:rPr lang="ru-RU" sz="16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)</a:t>
            </a:r>
            <a:endParaRPr lang="ru-RU" sz="1600" b="1" dirty="0">
              <a:latin typeface="Segoe Print" pitchFamily="2" charset="0"/>
              <a:ea typeface="Segoe UI Black" pitchFamily="34" charset="0"/>
              <a:cs typeface="Segoe UI Semibold" pitchFamily="34" charset="0"/>
            </a:endParaRPr>
          </a:p>
        </p:txBody>
      </p:sp>
      <p:sp>
        <p:nvSpPr>
          <p:cNvPr id="16" name="AutoShape 10" descr="https://baribar.kz/wp-content/uploads/2021/02/c2e102d9e37a04ba70485f26f8c0c1b7.png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16" descr="https://static6.depositphotos.com/1025323/564/i/450/depositphotos_5640262-stock-photo-elegant-background.jp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96255" y="1743750"/>
            <a:ext cx="35145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Инициируйте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разговор с подростком, не превращая его в допрос. 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Задавайте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простые и искренние вопросы: «Мне показалось, что в последнее время ты выглядишь расстроенным, у тебя что-то случилось?», «Чем я могу тебе помочь?».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4822" y="3495445"/>
            <a:ext cx="34974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Направляйте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разговор в сторону душевной боли: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вам, а не чужим людям подросток может рассказать о личных, болезненных переживаниях. Это облегчит его состояние.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35405" y="4617223"/>
            <a:ext cx="3464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увидеть ситуацию глазами подростка, будьте на его стороне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53263" y="6380416"/>
            <a:ext cx="3546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Разговаривайте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 подростком 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равных.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хотите дать совет, спросите разрешения.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Поделитесь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собственным опытом разрешения схожей ситуации.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4" y="1801812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" y="3513324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32" y="6450024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9" y="4601704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33" y="5564441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194580" y="5664044"/>
            <a:ext cx="346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Признайте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проблемы подростка и проявите сочувствие.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" y="8013180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88114" y="8013180"/>
            <a:ext cx="34089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Сохраняйте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самообладание и будьте терпеливы.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бойтесь показаться беспомощным или глупым в сложной ситуации: главное – будьте рядом с ребенком и поддерживайте его. Если не знаете, что сказать – не говорите ничего, просто будьте рядом!</a:t>
            </a:r>
          </a:p>
        </p:txBody>
      </p:sp>
      <p:pic>
        <p:nvPicPr>
          <p:cNvPr id="5" name="Picture 3" descr="C:\Users\TelefonDoveriya\Desktop\image-asset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69" y="1692275"/>
            <a:ext cx="2346732" cy="293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lefonDoveriya\Desktop\220658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657" y="4765070"/>
            <a:ext cx="2403655" cy="313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2096" y="1535907"/>
            <a:ext cx="9898065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7567" y="71477"/>
            <a:ext cx="5975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latin typeface="Segoe Print" pitchFamily="2" charset="0"/>
                <a:ea typeface="Times New Roman" pitchFamily="18" charset="0"/>
                <a:cs typeface="Times New Roman" panose="02020603050405020304" pitchFamily="18" charset="0"/>
              </a:rPr>
              <a:t>ҚОСТАНАЙ </a:t>
            </a:r>
            <a:r>
              <a:rPr lang="kk-KZ" altLang="ru-RU" sz="1000" b="1" dirty="0">
                <a:latin typeface="Segoe Print" pitchFamily="2" charset="0"/>
                <a:ea typeface="Times New Roman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2" descr="https://catherineasquithgallery.com/uploads/posts/2021-02/1613706159_7-p-geometricheskii-fon-dlya-prezentatsii-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4" descr="https://catherineasquithgallery.com/uploads/posts/2021-02/1613706159_7-p-geometricheskii-fon-dlya-prezentatsii-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4" descr="http://1.bp.blogspot.com/-Y-vXbZxKi1o/VT--fAFvzNI/AAAAAAAAADQ/E4SKy92_3W8/s1600/ipad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6" descr="http://1.bp.blogspot.com/-Y-vXbZxKi1o/VT--fAFvzNI/AAAAAAAAADQ/E4SKy92_3W8/s1600/ipad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52" descr="https://psytechno.com/wp-content/uploads/2016/06/newbg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21" descr="https://static3.depositphotos.com/1001439/153/v/450/depositphotos_1533850-stock-illustration-blue-wave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23" descr="https://static3.depositphotos.com/1001439/153/v/450/depositphotos_1533850-stock-illustration-blue-wave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" name="AutoShape 4" descr="http://internat1-altay.kz/images/Images/roditelyam/mommy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AutoShape 6" descr="http://internat1-altay.kz/images/Images/roditelyam/mommy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6" descr="http://www.d11172.edu35.ru/images/D05pj4qX0Ao14Ky.jpg_large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http://www.d11172.edu35.ru/images/D05pj4qX0Ao14Ky.jpg_large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AutoShape 6" descr="https://pickimage.ru/wp-content/uploads/images/detskie/springbrook/vesenirucheek6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0" descr="https://st2.depositphotos.com/1747568/7295/v/450/depositphotos_72955189-stock-illustration-colorful-smooth-light-lines-background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14" descr="https://st3.depositphotos.com/30440304/34148/i/450/depositphotos_341482264-stock-photo-abstract-background-fluid-colorful-gradient.jpg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AutoShape 10" descr="http://ds5ishim.ru/sites/default/files/123.jpg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" y="-25799"/>
            <a:ext cx="1232472" cy="12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5339" y="847705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ea typeface="Segoe UI Black" pitchFamily="34" charset="0"/>
                <a:cs typeface="Segoe UI Semibold" pitchFamily="34" charset="0"/>
              </a:rPr>
              <a:t>ЖАДЫНАМА 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ea typeface="Segoe UI Black" pitchFamily="34" charset="0"/>
              <a:cs typeface="Segoe UI Semibold" pitchFamily="34" charset="0"/>
            </a:endParaRPr>
          </a:p>
          <a:p>
            <a:pPr lvl="0" algn="ctr"/>
            <a:r>
              <a:rPr lang="ru-RU" sz="16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«</a:t>
            </a:r>
            <a:r>
              <a:rPr lang="ru-RU" sz="1400" b="1" dirty="0" err="1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Егер</a:t>
            </a:r>
            <a:r>
              <a:rPr lang="ru-RU" sz="14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 </a:t>
            </a:r>
            <a:r>
              <a:rPr lang="ru-RU" sz="1400" b="1" dirty="0" err="1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жасөспірім</a:t>
            </a:r>
            <a:r>
              <a:rPr lang="ru-RU" sz="14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 </a:t>
            </a:r>
            <a:r>
              <a:rPr lang="ru-RU" sz="14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депрессияға </a:t>
            </a:r>
            <a:r>
              <a:rPr lang="ru-RU" sz="1400" b="1" dirty="0" err="1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ұшыраса</a:t>
            </a:r>
            <a:r>
              <a:rPr lang="ru-RU" sz="14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 </a:t>
            </a:r>
            <a:r>
              <a:rPr lang="ru-RU" sz="14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оны</a:t>
            </a:r>
            <a:r>
              <a:rPr lang="ru-RU" sz="14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 </a:t>
            </a:r>
            <a:r>
              <a:rPr lang="ru-RU" sz="14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қалай қолдауға болады?»</a:t>
            </a:r>
          </a:p>
          <a:p>
            <a:pPr lvl="0" algn="ctr"/>
            <a:r>
              <a:rPr lang="ru-RU" sz="1400" b="1" dirty="0" smtClean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(</a:t>
            </a:r>
            <a:r>
              <a:rPr lang="ru-RU" sz="1400" b="1" dirty="0">
                <a:latin typeface="Segoe Print" pitchFamily="2" charset="0"/>
                <a:ea typeface="Segoe UI Black" pitchFamily="34" charset="0"/>
                <a:cs typeface="Segoe UI Semibold" pitchFamily="34" charset="0"/>
              </a:rPr>
              <a:t>ата-аналарға арналған)</a:t>
            </a:r>
          </a:p>
        </p:txBody>
      </p:sp>
      <p:sp>
        <p:nvSpPr>
          <p:cNvPr id="16" name="AutoShape 10" descr="https://baribar.kz/wp-content/uploads/2021/02/c2e102d9e37a04ba70485f26f8c0c1b7.png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16" descr="https://static6.depositphotos.com/1025323/564/i/450/depositphotos_5640262-stock-photo-elegant-background.jp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96255" y="1743750"/>
            <a:ext cx="35145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Жасөспіріммен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әңгімені оны жауап алуға айналдырмай бастаңыз. 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Қарапайым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 шынайы сұрақтар қойыңыз: "менің ойымша,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соңғы кездері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ренжіген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сияқтысы</a:t>
            </a:r>
            <a:r>
              <a:rPr lang="kk-K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сенде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бірдеңе болды ма?", "Мен саған қалай көмектесе аламын?».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7685" y="3416812"/>
            <a:ext cx="34974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Әңгімені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жүректің ауыртпалығына бағыттаңыз: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жасөспірім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жеке, ауыр тәжірибелер туралы бейтаныс адамдарға емес, сізге айта алады. Бұл оның жағдайын жеңілдетеді.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35405" y="4617223"/>
            <a:ext cx="3464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Жағдайды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жасөспірімнің көзімен көруге тырысыңыз, оның жағында болыңыз.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54080" y="6436260"/>
            <a:ext cx="3437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Жасөспіріммен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тең дәрежеде сөйлесіңіз.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Егер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сіз кеңес бергіңіз келсе, рұқсат сұраңыз.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Ұқсас жағдайды шешудің жеке тәжірибесімен бөлісіңіз.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4" y="1801812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" y="3513324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32" y="6450024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9" y="4601704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33" y="5564441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239178" y="5462761"/>
            <a:ext cx="3464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Жасөспірімнің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проблемаларын мойындаңыз және жанашырлық танытыңыз.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" y="7948825"/>
            <a:ext cx="710531" cy="7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88114" y="7898178"/>
            <a:ext cx="3408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Сабырлы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болыңыз және шыдамды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болыңыз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Қиын жағдайда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дәрменсіз немесе ақымақ болып көрінуден қорықпаңыз: ең бастысы – баланың жанында болу және оны қолдау. Егер сіз не айтарыңызды білмесеңіз-ештеңе айтпаңыз, тек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болыңыз!</a:t>
            </a:r>
          </a:p>
        </p:txBody>
      </p:sp>
      <p:pic>
        <p:nvPicPr>
          <p:cNvPr id="5" name="Picture 3" descr="C:\Users\TelefonDoveriya\Desktop\image-asset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69" y="1692275"/>
            <a:ext cx="2346732" cy="293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lefonDoveriya\Desktop\220658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657" y="4765070"/>
            <a:ext cx="2403655" cy="313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66" y="8225845"/>
            <a:ext cx="31877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11366</TotalTime>
  <Words>345</Words>
  <Application>Microsoft Office PowerPoint</Application>
  <PresentationFormat>Лист A4 (210x297 мм)</PresentationFormat>
  <Paragraphs>31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Georgia</vt:lpstr>
      <vt:lpstr>Segoe Print</vt:lpstr>
      <vt:lpstr>Segoe Script</vt:lpstr>
      <vt:lpstr>Segoe UI Black</vt:lpstr>
      <vt:lpstr>Segoe UI Semibold</vt:lpstr>
      <vt:lpstr>Times New Roman</vt:lpstr>
      <vt:lpstr>Trebuchet MS</vt:lpstr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998</cp:revision>
  <dcterms:created xsi:type="dcterms:W3CDTF">2019-10-21T11:18:40Z</dcterms:created>
  <dcterms:modified xsi:type="dcterms:W3CDTF">2023-08-02T05:21:35Z</dcterms:modified>
</cp:coreProperties>
</file>