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4"/>
  </p:notesMasterIdLst>
  <p:handoutMasterIdLst>
    <p:handoutMasterId r:id="rId5"/>
  </p:handoutMasterIdLst>
  <p:sldIdLst>
    <p:sldId id="257" r:id="rId2"/>
    <p:sldId id="262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A8D7"/>
    <a:srgbClr val="2CD3EA"/>
    <a:srgbClr val="8118C2"/>
    <a:srgbClr val="D541A0"/>
    <a:srgbClr val="E0D9FB"/>
    <a:srgbClr val="DD86EE"/>
    <a:srgbClr val="DB5FAF"/>
    <a:srgbClr val="811D5D"/>
    <a:srgbClr val="EAEA2E"/>
    <a:srgbClr val="2F2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49" autoAdjust="0"/>
  </p:normalViewPr>
  <p:slideViewPr>
    <p:cSldViewPr>
      <p:cViewPr varScale="1">
        <p:scale>
          <a:sx n="72" d="100"/>
          <a:sy n="72" d="100"/>
        </p:scale>
        <p:origin x="3162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48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07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54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25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380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36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23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7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4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09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28.08.2023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160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17710" y="1530289"/>
            <a:ext cx="9906000" cy="6845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2" y="7937"/>
            <a:ext cx="1066881" cy="10845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49702" y="1017671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ПАМЯТКА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b="1" dirty="0">
                <a:latin typeface="Segoe Print" pitchFamily="2" charset="0"/>
                <a:cs typeface="Times New Roman" pitchFamily="18" charset="0"/>
              </a:rPr>
              <a:t>«Как развить у подростка уверенность в себе?»</a:t>
            </a:r>
            <a:endParaRPr lang="ru-RU" sz="1600" b="1" dirty="0" smtClean="0">
              <a:latin typeface="Segoe Print" pitchFamily="2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 (</a:t>
            </a:r>
            <a:r>
              <a:rPr lang="ru-RU" sz="1600" b="1" i="1" dirty="0" smtClean="0">
                <a:latin typeface="Segoe Print" pitchFamily="2" charset="0"/>
                <a:cs typeface="Times New Roman" pitchFamily="18" charset="0"/>
              </a:rPr>
              <a:t>для родителей и педагогов</a:t>
            </a:r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)</a:t>
            </a:r>
            <a:endParaRPr lang="ru-RU" sz="1600" b="1" dirty="0"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12166" y="2159981"/>
            <a:ext cx="2951222" cy="185691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Подбадривайте подростка:</a:t>
            </a:r>
          </a:p>
          <a:p>
            <a:pPr algn="just"/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Уверенность появляется тогда, когда тебе говорят: «Я знаю, ты можешь это сделать! Ты это сделал!»</a:t>
            </a:r>
            <a:endParaRPr lang="ru-RU" sz="1500" dirty="0">
              <a:latin typeface="Century Schoolbook" pitchFamily="18" charset="0"/>
            </a:endParaRPr>
          </a:p>
        </p:txBody>
      </p:sp>
      <p:sp>
        <p:nvSpPr>
          <p:cNvPr id="26" name="AutoShape 7" descr="https://img3.goodfon.ru/wallpaper/nbig/0/ff/tekstura-material-linii-belyy-133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924272" y="6306370"/>
            <a:ext cx="2800573" cy="138293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Настраивайтесь на успех:</a:t>
            </a:r>
          </a:p>
          <a:p>
            <a:pPr algn="just"/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Внушайте подростку, чтобы он думал не о препятствиях, а об успехе.</a:t>
            </a:r>
            <a:endParaRPr lang="ru-RU" sz="1500" dirty="0">
              <a:latin typeface="Century Schoolbook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01160" y="4437925"/>
            <a:ext cx="3414302" cy="139393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Позволяйте исследовать:</a:t>
            </a:r>
          </a:p>
          <a:p>
            <a:pPr algn="just"/>
            <a:r>
              <a:rPr lang="ru-RU" sz="15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подростки восхищаются теми, кто стремится познавать новое, преодолевать преграды и идут по их стопам</a:t>
            </a:r>
            <a:endParaRPr lang="ru-RU" sz="1500" b="1" dirty="0">
              <a:latin typeface="Century Schoolbook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284984" y="8420479"/>
            <a:ext cx="3463778" cy="115212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Выслушивайте подростка, 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когда они говорят о своей мечте. Поощряйте их мечты, какими бы далекими они вам не казались.</a:t>
            </a:r>
            <a:endParaRPr lang="ru-RU" sz="15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1620" y="159904"/>
            <a:ext cx="61653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000" b="1" dirty="0">
                <a:solidFill>
                  <a:prstClr val="black"/>
                </a:solidFill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ЦЕНТР ПСИХОЛОГИЧЕСКОЙ ПОДДЕРЖКИ </a:t>
            </a:r>
            <a:endParaRPr lang="ru-RU" altLang="ru-RU" sz="1000" dirty="0">
              <a:solidFill>
                <a:prstClr val="black"/>
              </a:solidFill>
              <a:latin typeface="Segoe Print" pitchFamily="2" charset="0"/>
              <a:cs typeface="Times New Roman" panose="02020603050405020304" pitchFamily="18" charset="0"/>
            </a:endParaRPr>
          </a:p>
          <a:p>
            <a:pPr lvl="0"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000" b="1" dirty="0">
                <a:solidFill>
                  <a:prstClr val="black"/>
                </a:solidFill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altLang="ru-RU" sz="1000" dirty="0">
              <a:solidFill>
                <a:prstClr val="black"/>
              </a:solidFill>
              <a:latin typeface="Segoe Print" pitchFamily="2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983" y="2360712"/>
            <a:ext cx="501794" cy="474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08" y="4493087"/>
            <a:ext cx="501794" cy="474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103" y="6382492"/>
            <a:ext cx="5000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8485091"/>
            <a:ext cx="5000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01" y="8337376"/>
            <a:ext cx="2151210" cy="12352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7839" y="6113900"/>
            <a:ext cx="3024336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556" y="2160375"/>
            <a:ext cx="3024336" cy="20154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40370" y="4126782"/>
            <a:ext cx="2016224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23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17710" y="1530289"/>
            <a:ext cx="9906000" cy="6845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6" y="-2"/>
            <a:ext cx="1066881" cy="10845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51344" y="702027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 ЖАДЫНАМА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b="1" dirty="0">
                <a:latin typeface="Segoe Print" pitchFamily="2" charset="0"/>
                <a:cs typeface="Times New Roman" pitchFamily="18" charset="0"/>
              </a:rPr>
              <a:t>«Жасөспірімнің өзіне деген </a:t>
            </a:r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сенімділігін</a:t>
            </a:r>
          </a:p>
          <a:p>
            <a:pPr algn="ctr"/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sz="1600" b="1" dirty="0">
                <a:latin typeface="Segoe Print" pitchFamily="2" charset="0"/>
                <a:cs typeface="Times New Roman" pitchFamily="18" charset="0"/>
              </a:rPr>
              <a:t>қалай дамытуға болады?»</a:t>
            </a:r>
            <a:endParaRPr lang="ru-RU" sz="1600" b="1" dirty="0" smtClean="0">
              <a:latin typeface="Segoe Print" pitchFamily="2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(ата-аналар мен мұғалімдер үшін)</a:t>
            </a:r>
            <a:endParaRPr lang="ru-RU" sz="1600" b="1" dirty="0"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03066" y="2129813"/>
            <a:ext cx="2684733" cy="150389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          Жасөспірімді </a:t>
            </a:r>
          </a:p>
          <a:p>
            <a:pPr algn="just"/>
            <a:r>
              <a:rPr lang="ru-RU" sz="1500" b="1" i="1" dirty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      жігерлендіріңіз: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Сенімділік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көрінеді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егер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сіз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: 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"Мен 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мұны істей 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алатыныңды 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білемін! 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Сен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мұны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істедің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!»</a:t>
            </a:r>
            <a:endParaRPr lang="ru-RU" sz="15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6" name="AutoShape 7" descr="https://img3.goodfon.ru/wallpaper/nbig/0/ff/tekstura-material-linii-belyy-133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688416" y="6364514"/>
            <a:ext cx="3114031" cy="115103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i="1" dirty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Жетістікке келтіріңіз: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Жасөспірімді кедергілер туралы емес, сәттілік туралы ойлауға шақырыңыз.</a:t>
            </a:r>
            <a:endParaRPr lang="ru-RU" sz="14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62835" y="4313471"/>
            <a:ext cx="3286245" cy="14316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b="1" i="1" dirty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Зерттеуге рұқсат етіңіз: 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жасөспірімдер жаңа нәрселерді білуге, кедергілерді жеңуге және олардың ізімен жүруге </a:t>
            </a:r>
            <a:r>
              <a:rPr lang="ru-RU" sz="1500" dirty="0" err="1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ұмтылатындарға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таңданады</a:t>
            </a:r>
            <a:r>
              <a:rPr lang="ru-RU" sz="150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.</a:t>
            </a:r>
            <a:endParaRPr lang="ru-RU" sz="15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924944" y="8180870"/>
            <a:ext cx="3763361" cy="147985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Олар өздерінің армандары туралы сөйлескен кезде </a:t>
            </a:r>
            <a:r>
              <a:rPr lang="ru-RU" sz="1500" b="1" i="1" dirty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жасөспірімді тыңдаңыз. 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Сізге қаншалықты алыс болса да, олардың армандарын көтермелеңіз.</a:t>
            </a:r>
            <a:endParaRPr lang="ru-RU" sz="15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2835" y="148029"/>
            <a:ext cx="61653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000" b="1" dirty="0" smtClean="0">
                <a:solidFill>
                  <a:prstClr val="black"/>
                </a:solidFill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ҚОСТАНАЙ </a:t>
            </a:r>
            <a:r>
              <a:rPr lang="kk-KZ" altLang="ru-RU" sz="1000" b="1" dirty="0">
                <a:solidFill>
                  <a:prstClr val="black"/>
                </a:solidFill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ОБЛЫСЫ ӘКІМДІГІ БІЛІМ БАСҚАРМАСЫНЫҢ «ПСИХОЛОГИЯЛЫҚ ҚОЛДАУ ЖӘНЕ ҚОСЫМША БІЛІМ БЕРУ ӨҢІРЛІК ОРТАЛЫҒЫ» КММ </a:t>
            </a:r>
          </a:p>
          <a:p>
            <a:pPr lvl="0"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000" dirty="0">
              <a:solidFill>
                <a:prstClr val="black"/>
              </a:solidFill>
              <a:latin typeface="Segoe Print" pitchFamily="2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175" y="2256812"/>
            <a:ext cx="501794" cy="474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" y="4313470"/>
            <a:ext cx="5000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925" y="8180871"/>
            <a:ext cx="5000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0" y="8028248"/>
            <a:ext cx="2431557" cy="163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575" y="6113900"/>
            <a:ext cx="3024336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40370" y="4126782"/>
            <a:ext cx="2016224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302" y="2000672"/>
            <a:ext cx="3024336" cy="20154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638" y="6364514"/>
            <a:ext cx="5000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714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3879</TotalTime>
  <Words>222</Words>
  <Application>Microsoft Office PowerPoint</Application>
  <PresentationFormat>Лист A4 (210x297 мм)</PresentationFormat>
  <Paragraphs>23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Schoolbook</vt:lpstr>
      <vt:lpstr>Segoe Print</vt:lpstr>
      <vt:lpstr>Segoe Script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391</cp:revision>
  <dcterms:created xsi:type="dcterms:W3CDTF">2019-10-21T11:18:40Z</dcterms:created>
  <dcterms:modified xsi:type="dcterms:W3CDTF">2023-08-28T04:45:57Z</dcterms:modified>
</cp:coreProperties>
</file>