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4"/>
  </p:handoutMasterIdLst>
  <p:sldIdLst>
    <p:sldId id="257" r:id="rId2"/>
    <p:sldId id="256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3372" autoAdjust="0"/>
  </p:normalViewPr>
  <p:slideViewPr>
    <p:cSldViewPr>
      <p:cViewPr>
        <p:scale>
          <a:sx n="80" d="100"/>
          <a:sy n="80" d="100"/>
        </p:scale>
        <p:origin x="-3318" y="1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30.01.2024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ranslate.google.kz/?hl=kk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14" descr="https://community-assets.home-assistant.io/original/3X/b/f/bf9ed2dcfb247acab2f372dfb26c49efe61c5109.jpe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7" y="0"/>
            <a:ext cx="6860407" cy="990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81050" y="33047"/>
            <a:ext cx="584694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1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«РЕГИОНАЛЬНЫЙ ЦЕНТР ПСИХОЛОГИЧЕСКОЙ ПОДДЕРЖКИ 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1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 ДОПОЛНИТЕЛЬНОГО ОБРАЗОВАНИЯ» УПРАВЛЕНИЯ ОБРАЗОВАНИЯ АКИМАТА КОСТАНАЙСКОЙ ОБЛАСТИ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5" y="60159"/>
            <a:ext cx="746975" cy="75937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5" y="8368218"/>
            <a:ext cx="2634294" cy="1395380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-625860" y="840035"/>
            <a:ext cx="820891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ПАМЯТКА </a:t>
            </a:r>
          </a:p>
          <a:p>
            <a:pPr algn="ctr"/>
            <a:r>
              <a:rPr lang="ru-RU" sz="2100" b="1" dirty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«Профилактика аутоагрессии у подростка» </a:t>
            </a:r>
            <a:endParaRPr lang="ru-RU" sz="2100" b="1" dirty="0" smtClean="0">
              <a:latin typeface="Segoe Pri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(для родителей)</a:t>
            </a:r>
            <a:endParaRPr lang="en-US" b="1" dirty="0">
              <a:effectLst/>
              <a:latin typeface="Segoe Pri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Picture 12" descr="https://adonius.club/uploads/posts/2022-02/1644032235_26-adonius-club-p-galochka-na-prozrachnom-fone-62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4" y="2087994"/>
            <a:ext cx="442093" cy="34472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2" descr="https://adonius.club/uploads/posts/2022-02/1644032235_26-adonius-club-p-galochka-na-prozrachnom-fone-62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1" y="6031073"/>
            <a:ext cx="442093" cy="34472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2" descr="https://adonius.club/uploads/posts/2022-02/1644032235_26-adonius-club-p-galochka-na-prozrachnom-fone-62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5" y="7177410"/>
            <a:ext cx="442093" cy="34472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2" descr="https://adonius.club/uploads/posts/2022-02/1644032235_26-adonius-club-p-galochka-na-prozrachnom-fone-62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887" y="8263699"/>
            <a:ext cx="442093" cy="34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Прямая соединительная линия 23"/>
          <p:cNvCxnSpPr/>
          <p:nvPr/>
        </p:nvCxnSpPr>
        <p:spPr>
          <a:xfrm>
            <a:off x="342141" y="2432720"/>
            <a:ext cx="0" cy="1494702"/>
          </a:xfrm>
          <a:prstGeom prst="line">
            <a:avLst/>
          </a:prstGeom>
          <a:ln w="57150"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439685" y="3874759"/>
            <a:ext cx="2533746" cy="33338"/>
          </a:xfrm>
          <a:prstGeom prst="line">
            <a:avLst/>
          </a:prstGeom>
          <a:ln w="57150"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89119" y="6011110"/>
            <a:ext cx="2413250" cy="0"/>
          </a:xfrm>
          <a:prstGeom prst="line">
            <a:avLst/>
          </a:prstGeom>
          <a:ln w="57150"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890086" y="4304928"/>
            <a:ext cx="0" cy="161270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35801" y="6125273"/>
            <a:ext cx="12582" cy="938892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25256" y="7468101"/>
            <a:ext cx="6293" cy="721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60553" y="8263699"/>
            <a:ext cx="1968344" cy="18581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2902369" y="6005434"/>
            <a:ext cx="3809748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468253" y="7266574"/>
            <a:ext cx="630168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единительная линия 1026"/>
          <p:cNvCxnSpPr/>
          <p:nvPr/>
        </p:nvCxnSpPr>
        <p:spPr>
          <a:xfrm>
            <a:off x="3522171" y="8254772"/>
            <a:ext cx="271514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447676" y="2084032"/>
            <a:ext cx="3637386" cy="1692771"/>
          </a:xfrm>
          <a:prstGeom prst="rect">
            <a:avLst/>
          </a:prstGeom>
          <a:effectLst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СОХРАНЯЙТЕ КОНТАКТ СО СВОИМ РЕБЕНКОМ. </a:t>
            </a:r>
          </a:p>
          <a:p>
            <a:pPr algn="just"/>
            <a:r>
              <a:rPr lang="ru-RU" sz="1700" dirty="0" smtClean="0"/>
              <a:t>Важно </a:t>
            </a:r>
            <a:r>
              <a:rPr lang="ru-RU" sz="1700" dirty="0"/>
              <a:t>постоянно общаться </a:t>
            </a:r>
            <a:r>
              <a:rPr lang="ru-RU" sz="1700" dirty="0" smtClean="0"/>
              <a:t>с подростком</a:t>
            </a:r>
            <a:r>
              <a:rPr lang="ru-RU" sz="1700" dirty="0"/>
              <a:t>, несмотря на растущую в этом возрасте потребность в отделении от родителей.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82849" y="3899237"/>
            <a:ext cx="3771422" cy="2031325"/>
          </a:xfrm>
          <a:prstGeom prst="rect">
            <a:avLst/>
          </a:prstGeom>
          <a:effectLst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ПРОЯВИТЕ ЛЮБОВЬ И ЗАБОТУ. </a:t>
            </a:r>
            <a:r>
              <a:rPr lang="ru-RU" dirty="0" smtClean="0"/>
              <a:t>Разберитесь </a:t>
            </a:r>
            <a:r>
              <a:rPr lang="ru-RU" dirty="0"/>
              <a:t>что стоит за внешней грубостью ребенка. Подросток делает вид, что вы совсем не нужны ему, он может обесценивать проявления заботы и нежности к нему. </a:t>
            </a:r>
            <a:endParaRPr lang="ru-RU" sz="17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10698" y="7331442"/>
            <a:ext cx="6305168" cy="923330"/>
          </a:xfrm>
          <a:prstGeom prst="rect">
            <a:avLst/>
          </a:prstGeom>
          <a:effectLst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Дайте понять ребенку, что опыт поражения также важен, как и опыт в достижении успеха</a:t>
            </a:r>
            <a:r>
              <a:rPr lang="ru-RU" dirty="0" smtClean="0"/>
              <a:t>. Рассказывайте </a:t>
            </a:r>
            <a:r>
              <a:rPr lang="ru-RU" dirty="0"/>
              <a:t>чаще о том</a:t>
            </a:r>
            <a:r>
              <a:rPr lang="ru-RU" dirty="0" smtClean="0"/>
              <a:t>, как вам приходилось </a:t>
            </a:r>
            <a:r>
              <a:rPr lang="ru-RU" dirty="0"/>
              <a:t>преодолевать те или иные трудности.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9119" y="6032983"/>
            <a:ext cx="6280816" cy="1154162"/>
          </a:xfrm>
          <a:prstGeom prst="rect">
            <a:avLst/>
          </a:prstGeom>
          <a:effectLst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БАЛАНС МЕЖДУ СВОБОДОЙ И НЕСВОБОДОЙ РЕБЕНКА. </a:t>
            </a:r>
          </a:p>
          <a:p>
            <a:pPr algn="just"/>
            <a:r>
              <a:rPr lang="ru-RU" sz="1700" dirty="0" smtClean="0"/>
              <a:t>Предоставляя </a:t>
            </a:r>
            <a:r>
              <a:rPr lang="ru-RU" sz="1700" dirty="0"/>
              <a:t>свободу, важно понимать, что подросток еще не умеет с ней обходиться и что свобода может им пониматься как вседозволенность.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002341" y="8304401"/>
            <a:ext cx="3684537" cy="1400383"/>
          </a:xfrm>
          <a:prstGeom prst="rect">
            <a:avLst/>
          </a:prstGeom>
          <a:effectLst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700" b="1" dirty="0" smtClean="0"/>
              <a:t>ВОВРЕМЯ ОБРАТИТЕСЬ К СПЕЦИАЛИСТУ </a:t>
            </a:r>
            <a:r>
              <a:rPr lang="ru-RU" sz="1700" dirty="0" smtClean="0"/>
              <a:t>если </a:t>
            </a:r>
            <a:r>
              <a:rPr lang="ru-RU" sz="1700" dirty="0"/>
              <a:t>поймете, что вам по каким-то причинам не удалось сохранить контакт с ребенком.</a:t>
            </a:r>
          </a:p>
        </p:txBody>
      </p:sp>
      <p:pic>
        <p:nvPicPr>
          <p:cNvPr id="16" name="Picture 2" descr="C:\Users\TelefonDoveriya\Desktop\69ae1af48d84913efc2b3ff652521822.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362" y="2023262"/>
            <a:ext cx="2511155" cy="1814309"/>
          </a:xfrm>
          <a:prstGeom prst="rect">
            <a:avLst/>
          </a:prstGeom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TelefonDoveriya\Desktop\mother-son-cope-depression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15" y="4032642"/>
            <a:ext cx="2761071" cy="18407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2" descr="https://adonius.club/uploads/posts/2022-02/1644032235_26-adonius-club-p-galochka-na-prozrachnom-fone-62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888" y="3927422"/>
            <a:ext cx="442093" cy="34472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23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4" descr="https://community-assets.home-assistant.io/original/3X/b/f/bf9ed2dcfb247acab2f372dfb26c49efe61c5109.jpe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7" y="0"/>
            <a:ext cx="6860407" cy="990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7200"/>
            <a:ext cx="232251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43" y="47059"/>
            <a:ext cx="890991" cy="905786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168853" y="3264"/>
            <a:ext cx="546709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29" y="8433861"/>
            <a:ext cx="2358110" cy="1398839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-603448" y="1408824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9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/>
            </a:r>
            <a:b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</a:b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0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9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/>
            </a:r>
            <a:b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</a:b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4593" y="759097"/>
            <a:ext cx="68580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ЖАДЫНАМА </a:t>
            </a:r>
          </a:p>
          <a:p>
            <a:pPr algn="ctr"/>
            <a:r>
              <a:rPr lang="ru-RU" sz="2100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«Жасөспірімде </a:t>
            </a:r>
            <a:r>
              <a:rPr lang="ru-RU" sz="2100" b="1" dirty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аутоагрессияның алдын </a:t>
            </a:r>
            <a:r>
              <a:rPr lang="ru-RU" sz="2100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алу» </a:t>
            </a:r>
          </a:p>
          <a:p>
            <a:pPr algn="ctr"/>
            <a:r>
              <a:rPr lang="ru-RU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(ата-аналарға арналған</a:t>
            </a:r>
            <a:r>
              <a:rPr lang="ru-RU" b="1" dirty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b="1" dirty="0">
              <a:effectLst/>
              <a:latin typeface="Segoe Pri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Picture 12" descr="https://adonius.club/uploads/posts/2022-02/1644032235_26-adonius-club-p-galochka-na-prozrachnom-fone-62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0480"/>
            <a:ext cx="442093" cy="34472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2" descr="https://adonius.club/uploads/posts/2022-02/1644032235_26-adonius-club-p-galochka-na-prozrachnom-fone-62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500" y="5956312"/>
            <a:ext cx="442093" cy="34472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2" descr="https://adonius.club/uploads/posts/2022-02/1644032235_26-adonius-club-p-galochka-na-prozrachnom-fone-62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500" y="7371246"/>
            <a:ext cx="442093" cy="34472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2" descr="https://adonius.club/uploads/posts/2022-02/1644032235_26-adonius-club-p-galochka-na-prozrachnom-fone-62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518" y="8481999"/>
            <a:ext cx="442093" cy="34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367960" y="2092843"/>
            <a:ext cx="9284" cy="1424507"/>
          </a:xfrm>
          <a:prstGeom prst="line">
            <a:avLst/>
          </a:prstGeom>
          <a:ln w="57150"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916045" y="4018110"/>
            <a:ext cx="0" cy="186088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65066" y="6249144"/>
            <a:ext cx="0" cy="1055695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367959" y="7412615"/>
            <a:ext cx="1" cy="897847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400593" y="8276816"/>
            <a:ext cx="1968344" cy="18581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3427795" y="8320766"/>
            <a:ext cx="271514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83741" y="5956312"/>
            <a:ext cx="6299275" cy="0"/>
          </a:xfrm>
          <a:prstGeom prst="line">
            <a:avLst/>
          </a:prstGeom>
          <a:ln w="57150"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12" descr="https://adonius.club/uploads/posts/2022-02/1644032235_26-adonius-club-p-galochka-na-prozrachnom-fone-62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964" y="3628869"/>
            <a:ext cx="442093" cy="34472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Прямая соединительная линия 28"/>
          <p:cNvCxnSpPr/>
          <p:nvPr/>
        </p:nvCxnSpPr>
        <p:spPr>
          <a:xfrm>
            <a:off x="319190" y="4128215"/>
            <a:ext cx="2232891" cy="0"/>
          </a:xfrm>
          <a:prstGeom prst="line">
            <a:avLst/>
          </a:prstGeom>
          <a:ln w="57150"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390705" y="1824579"/>
            <a:ext cx="3637386" cy="1754326"/>
          </a:xfrm>
          <a:prstGeom prst="rect">
            <a:avLst/>
          </a:prstGeom>
          <a:effectLst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БАЛАҢЫЗБЕН БАЙЛАНЫСТА БОЛЫҢЫЗ.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Осы </a:t>
            </a:r>
            <a:r>
              <a:rPr lang="ru-RU" dirty="0">
                <a:solidFill>
                  <a:schemeClr val="tx1"/>
                </a:solidFill>
              </a:rPr>
              <a:t>жаста ата-анасынан бөліну қажеттілігінің артуына қарамастан, жасөспіріммен үнемі қарым-қатынас жасау маңызды.</a:t>
            </a:r>
            <a:endParaRPr lang="ru-RU" sz="17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2993156" y="3570666"/>
            <a:ext cx="3760390" cy="2123658"/>
          </a:xfrm>
          <a:prstGeom prst="rect">
            <a:avLst/>
          </a:prstGeom>
          <a:effectLst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/>
              <a:t>БАЛАҢЫЗҒА СҮЙІСПЕНШІЛІК ПЕН ҚАМҚОРЛЫҚТЫ КӨРСЕТІҢІЗ. </a:t>
            </a:r>
          </a:p>
          <a:p>
            <a:pPr algn="just"/>
            <a:r>
              <a:rPr lang="ru-RU" sz="1600" dirty="0"/>
              <a:t>Баланың сыртқы дөрекілігінің артында не тұрғанын түсініңіз. </a:t>
            </a:r>
            <a:r>
              <a:rPr lang="ru-RU" sz="1600" dirty="0" err="1"/>
              <a:t>Жасөспірім</a:t>
            </a:r>
            <a:r>
              <a:rPr lang="ru-RU" sz="1600" dirty="0"/>
              <a:t> </a:t>
            </a:r>
            <a:r>
              <a:rPr lang="ru-RU" sz="1600" dirty="0" err="1" smtClean="0"/>
              <a:t>сізді</a:t>
            </a:r>
            <a:r>
              <a:rPr lang="ru-RU" sz="1600" dirty="0" smtClean="0"/>
              <a:t> </a:t>
            </a:r>
            <a:r>
              <a:rPr lang="ru-RU" sz="1600" dirty="0" err="1" smtClean="0"/>
              <a:t>оған</a:t>
            </a:r>
            <a:r>
              <a:rPr lang="ru-RU" sz="1600" dirty="0" smtClean="0"/>
              <a:t> </a:t>
            </a:r>
            <a:r>
              <a:rPr lang="ru-RU" sz="1600" dirty="0" err="1" smtClean="0"/>
              <a:t>мүлдем</a:t>
            </a:r>
            <a:r>
              <a:rPr lang="ru-RU" sz="1600" dirty="0" smtClean="0"/>
              <a:t> </a:t>
            </a:r>
            <a:r>
              <a:rPr lang="ru-RU" sz="1600" dirty="0"/>
              <a:t>қажет </a:t>
            </a:r>
            <a:r>
              <a:rPr lang="ru-RU" sz="1600" dirty="0" err="1"/>
              <a:t>емес</a:t>
            </a:r>
            <a:r>
              <a:rPr lang="ru-RU" sz="1600" dirty="0"/>
              <a:t> </a:t>
            </a:r>
            <a:r>
              <a:rPr lang="ru-RU" sz="1600" dirty="0" err="1" smtClean="0"/>
              <a:t>екенін</a:t>
            </a:r>
            <a:r>
              <a:rPr lang="ru-RU" sz="1600" dirty="0" smtClean="0"/>
              <a:t> </a:t>
            </a:r>
            <a:r>
              <a:rPr lang="ru-RU" sz="1600" dirty="0" err="1" smtClean="0"/>
              <a:t>көрсетеді</a:t>
            </a:r>
            <a:r>
              <a:rPr lang="ru-RU" sz="1600" dirty="0"/>
              <a:t>, </a:t>
            </a:r>
            <a:r>
              <a:rPr lang="ru-RU" sz="1600" dirty="0" err="1"/>
              <a:t>ол</a:t>
            </a:r>
            <a:r>
              <a:rPr lang="ru-RU" sz="1600" dirty="0"/>
              <a:t> </a:t>
            </a:r>
            <a:r>
              <a:rPr lang="ru-RU" sz="1600" dirty="0" err="1"/>
              <a:t>өзіне</a:t>
            </a:r>
            <a:r>
              <a:rPr lang="ru-RU" sz="1600" dirty="0"/>
              <a:t> </a:t>
            </a:r>
            <a:r>
              <a:rPr lang="ru-RU" sz="1600" dirty="0" err="1"/>
              <a:t>қамқорлық</a:t>
            </a:r>
            <a:r>
              <a:rPr lang="ru-RU" sz="1600" dirty="0"/>
              <a:t> пен </a:t>
            </a:r>
            <a:r>
              <a:rPr lang="ru-RU" sz="1600" dirty="0" err="1"/>
              <a:t>мейірімділік</a:t>
            </a:r>
            <a:r>
              <a:rPr lang="ru-RU" sz="1600" dirty="0"/>
              <a:t> </a:t>
            </a:r>
            <a:r>
              <a:rPr lang="ru-RU" sz="1600" dirty="0" err="1"/>
              <a:t>көріністерін</a:t>
            </a:r>
            <a:r>
              <a:rPr lang="ru-RU" sz="1600" dirty="0"/>
              <a:t> </a:t>
            </a:r>
            <a:r>
              <a:rPr lang="ru-RU" sz="1600" dirty="0" err="1"/>
              <a:t>құнсыздандыруы</a:t>
            </a:r>
            <a:r>
              <a:rPr lang="ru-RU" sz="1600" dirty="0"/>
              <a:t> </a:t>
            </a:r>
            <a:r>
              <a:rPr lang="ru-RU" sz="1600" dirty="0" err="1"/>
              <a:t>мүмкін</a:t>
            </a:r>
            <a:r>
              <a:rPr lang="ru-RU" sz="1600" dirty="0"/>
              <a:t>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90705" y="7350031"/>
            <a:ext cx="6418314" cy="923330"/>
          </a:xfrm>
          <a:prstGeom prst="rect">
            <a:avLst/>
          </a:prstGeom>
          <a:effectLst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Балаға жеңіліс тәжірибесі де, </a:t>
            </a:r>
            <a:r>
              <a:rPr lang="ru-RU" dirty="0" err="1"/>
              <a:t>жетістікке</a:t>
            </a:r>
            <a:r>
              <a:rPr lang="ru-RU" dirty="0"/>
              <a:t> </a:t>
            </a:r>
            <a:r>
              <a:rPr lang="ru-RU" dirty="0" err="1"/>
              <a:t>жету</a:t>
            </a:r>
            <a:r>
              <a:rPr lang="ru-RU" dirty="0"/>
              <a:t> </a:t>
            </a:r>
            <a:r>
              <a:rPr lang="ru-RU" dirty="0" err="1" smtClean="0"/>
              <a:t>тәжірибесі</a:t>
            </a:r>
            <a:r>
              <a:rPr lang="ru-RU" dirty="0" smtClean="0"/>
              <a:t> </a:t>
            </a:r>
            <a:r>
              <a:rPr lang="ru-RU" dirty="0"/>
              <a:t>де маңызды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 smtClean="0"/>
              <a:t>түсіндіріңіз</a:t>
            </a:r>
            <a:r>
              <a:rPr lang="ru-RU" dirty="0" smtClean="0"/>
              <a:t>. </a:t>
            </a:r>
            <a:r>
              <a:rPr lang="ru-RU" dirty="0"/>
              <a:t>Осы немесе басқа қиындықтарды қалай жеңуге болатындығы туралы жиі сөйлесіңіз.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77244" y="5932492"/>
            <a:ext cx="6376302" cy="1431161"/>
          </a:xfrm>
          <a:prstGeom prst="rect">
            <a:avLst/>
          </a:prstGeom>
          <a:effectLst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БАЛАНЫҢ ЕРКІНДІК ПЕН ЕРКІНДІК ЕМЕС АРАСЫНДАҒЫ ТЕПЕ-ТЕҢДІК. </a:t>
            </a:r>
          </a:p>
          <a:p>
            <a:pPr algn="just"/>
            <a:r>
              <a:rPr lang="ru-RU" sz="1700" dirty="0" smtClean="0"/>
              <a:t>Еркіндікті қамтамасыз </a:t>
            </a:r>
            <a:r>
              <a:rPr lang="ru-RU" sz="1700" dirty="0"/>
              <a:t>ете отырып, </a:t>
            </a:r>
            <a:r>
              <a:rPr lang="ru-RU" sz="1700" dirty="0" smtClean="0"/>
              <a:t>жасөспірім </a:t>
            </a:r>
            <a:r>
              <a:rPr lang="ru-RU" sz="1700" dirty="0"/>
              <a:t>онымен қалай күресуді әлі білмейтінін және </a:t>
            </a:r>
            <a:r>
              <a:rPr lang="ru-RU" sz="1700" dirty="0" smtClean="0"/>
              <a:t>еркіндік оларға </a:t>
            </a:r>
            <a:r>
              <a:rPr lang="ru-RU" sz="1700" dirty="0"/>
              <a:t>рұқсат ретінде </a:t>
            </a:r>
            <a:r>
              <a:rPr lang="ru-RU" sz="1700" dirty="0" smtClean="0"/>
              <a:t>қабылдануы мүмкін </a:t>
            </a:r>
            <a:r>
              <a:rPr lang="ru-RU" sz="1700" dirty="0"/>
              <a:t>екенін түсіну маңызды.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052782" y="8475495"/>
            <a:ext cx="3583166" cy="1400383"/>
          </a:xfrm>
          <a:prstGeom prst="rect">
            <a:avLst/>
          </a:prstGeom>
          <a:effectLst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700" dirty="0" err="1"/>
              <a:t>Егер</a:t>
            </a:r>
            <a:r>
              <a:rPr lang="ru-RU" sz="1700" dirty="0"/>
              <a:t> </a:t>
            </a:r>
            <a:r>
              <a:rPr lang="ru-RU" sz="1700" dirty="0" err="1"/>
              <a:t>сіз</a:t>
            </a:r>
            <a:r>
              <a:rPr lang="ru-RU" sz="1700" dirty="0"/>
              <a:t> қандай да </a:t>
            </a:r>
            <a:r>
              <a:rPr lang="ru-RU" sz="1700" dirty="0" err="1"/>
              <a:t>бір</a:t>
            </a:r>
            <a:r>
              <a:rPr lang="ru-RU" sz="1700" dirty="0"/>
              <a:t> </a:t>
            </a:r>
            <a:r>
              <a:rPr lang="ru-RU" sz="1700" dirty="0" err="1"/>
              <a:t>себептермен</a:t>
            </a:r>
            <a:r>
              <a:rPr lang="ru-RU" sz="1700" dirty="0"/>
              <a:t> </a:t>
            </a:r>
            <a:r>
              <a:rPr lang="ru-RU" sz="1700" dirty="0" err="1"/>
              <a:t>баламен</a:t>
            </a:r>
            <a:r>
              <a:rPr lang="ru-RU" sz="1700" dirty="0"/>
              <a:t> </a:t>
            </a:r>
            <a:r>
              <a:rPr lang="ru-RU" sz="1700" dirty="0" err="1"/>
              <a:t>байланысты</a:t>
            </a:r>
            <a:r>
              <a:rPr lang="ru-RU" sz="1700" dirty="0"/>
              <a:t> </a:t>
            </a:r>
            <a:r>
              <a:rPr lang="ru-RU" sz="1700" dirty="0" err="1"/>
              <a:t>сақтай</a:t>
            </a:r>
            <a:r>
              <a:rPr lang="ru-RU" sz="1700" dirty="0"/>
              <a:t> </a:t>
            </a:r>
            <a:r>
              <a:rPr lang="ru-RU" sz="1700" dirty="0" err="1"/>
              <a:t>алмағаныңызды</a:t>
            </a:r>
            <a:r>
              <a:rPr lang="ru-RU" sz="1700" dirty="0"/>
              <a:t> </a:t>
            </a:r>
            <a:r>
              <a:rPr lang="ru-RU" sz="1700" dirty="0" err="1"/>
              <a:t>түсінсеңіз</a:t>
            </a:r>
            <a:r>
              <a:rPr lang="ru-RU" sz="1700" dirty="0"/>
              <a:t>, </a:t>
            </a:r>
            <a:r>
              <a:rPr lang="ru-RU" sz="1700" b="1" dirty="0"/>
              <a:t>УАҚТЫЛЫ МАМАНҒА ХАБАРЛАСЫҢЫЗ.</a:t>
            </a:r>
          </a:p>
        </p:txBody>
      </p:sp>
      <p:pic>
        <p:nvPicPr>
          <p:cNvPr id="45" name="Picture 2" descr="C:\Users\TelefonDoveriya\Desktop\69ae1af48d84913efc2b3ff652521822.jpe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16" y="1824579"/>
            <a:ext cx="2511155" cy="1814309"/>
          </a:xfrm>
          <a:prstGeom prst="rect">
            <a:avLst/>
          </a:prstGeom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C:\Users\TelefonDoveriya\Desktop\mother-son-cope-depression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46" y="3819005"/>
            <a:ext cx="2627946" cy="17519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8" name="Прямая соединительная линия 47"/>
          <p:cNvCxnSpPr/>
          <p:nvPr/>
        </p:nvCxnSpPr>
        <p:spPr>
          <a:xfrm flipV="1">
            <a:off x="377244" y="7304839"/>
            <a:ext cx="6336580" cy="45192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076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</TotalTime>
  <Words>311</Words>
  <Application>Microsoft Office PowerPoint</Application>
  <PresentationFormat>Лист A4 (210x297 мм)</PresentationFormat>
  <Paragraphs>29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151</cp:revision>
  <dcterms:created xsi:type="dcterms:W3CDTF">2019-10-21T11:18:40Z</dcterms:created>
  <dcterms:modified xsi:type="dcterms:W3CDTF">2024-01-30T05:41:10Z</dcterms:modified>
</cp:coreProperties>
</file>