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20" r:id="rId1"/>
  </p:sldMasterIdLst>
  <p:notesMasterIdLst>
    <p:notesMasterId r:id="rId4"/>
  </p:notesMasterIdLst>
  <p:handoutMasterIdLst>
    <p:handoutMasterId r:id="rId5"/>
  </p:handoutMasterIdLst>
  <p:sldIdLst>
    <p:sldId id="258" r:id="rId2"/>
    <p:sldId id="262" r:id="rId3"/>
  </p:sldIdLst>
  <p:sldSz cx="6858000" cy="9906000" type="A4"/>
  <p:notesSz cx="9928225"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57EE"/>
    <a:srgbClr val="23CBDD"/>
    <a:srgbClr val="FFFFCC"/>
    <a:srgbClr val="CC00FF"/>
    <a:srgbClr val="CCFFCC"/>
    <a:srgbClr val="E24EC6"/>
    <a:srgbClr val="FF3399"/>
    <a:srgbClr val="FF99FF"/>
    <a:srgbClr val="CCFF99"/>
    <a:srgbClr val="EAEA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309" autoAdjust="0"/>
  </p:normalViewPr>
  <p:slideViewPr>
    <p:cSldViewPr>
      <p:cViewPr varScale="1">
        <p:scale>
          <a:sx n="74" d="100"/>
          <a:sy n="74" d="100"/>
        </p:scale>
        <p:origin x="3114" y="78"/>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4303313" cy="34021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sz="quarter" idx="1"/>
          </p:nvPr>
        </p:nvSpPr>
        <p:spPr>
          <a:xfrm>
            <a:off x="5622594" y="0"/>
            <a:ext cx="4303313" cy="340210"/>
          </a:xfrm>
          <a:prstGeom prst="rect">
            <a:avLst/>
          </a:prstGeom>
        </p:spPr>
        <p:txBody>
          <a:bodyPr vert="horz" lIns="91440" tIns="45720" rIns="91440" bIns="45720" rtlCol="0"/>
          <a:lstStyle>
            <a:lvl1pPr algn="r">
              <a:defRPr sz="1200"/>
            </a:lvl1pPr>
          </a:lstStyle>
          <a:p>
            <a:fld id="{BD143E6C-20A6-4073-BC9E-EDE0536FA071}" type="datetimeFigureOut">
              <a:rPr lang="ru-RU" smtClean="0"/>
              <a:t>15.01.2024</a:t>
            </a:fld>
            <a:endParaRPr lang="ru-RU" dirty="0"/>
          </a:p>
        </p:txBody>
      </p:sp>
      <p:sp>
        <p:nvSpPr>
          <p:cNvPr id="4" name="Нижний колонтитул 3"/>
          <p:cNvSpPr>
            <a:spLocks noGrp="1"/>
          </p:cNvSpPr>
          <p:nvPr>
            <p:ph type="ftr" sz="quarter" idx="2"/>
          </p:nvPr>
        </p:nvSpPr>
        <p:spPr>
          <a:xfrm>
            <a:off x="0" y="6456378"/>
            <a:ext cx="4303313" cy="340210"/>
          </a:xfrm>
          <a:prstGeom prst="rect">
            <a:avLst/>
          </a:prstGeom>
        </p:spPr>
        <p:txBody>
          <a:bodyPr vert="horz" lIns="91440" tIns="45720" rIns="91440" bIns="45720" rtlCol="0" anchor="b"/>
          <a:lstStyle>
            <a:lvl1pPr algn="l">
              <a:defRPr sz="1200"/>
            </a:lvl1pPr>
          </a:lstStyle>
          <a:p>
            <a:endParaRPr lang="ru-RU" dirty="0"/>
          </a:p>
        </p:txBody>
      </p:sp>
      <p:sp>
        <p:nvSpPr>
          <p:cNvPr id="5" name="Номер слайда 4"/>
          <p:cNvSpPr>
            <a:spLocks noGrp="1"/>
          </p:cNvSpPr>
          <p:nvPr>
            <p:ph type="sldNum" sz="quarter" idx="3"/>
          </p:nvPr>
        </p:nvSpPr>
        <p:spPr>
          <a:xfrm>
            <a:off x="5622594" y="6456378"/>
            <a:ext cx="4303313" cy="340210"/>
          </a:xfrm>
          <a:prstGeom prst="rect">
            <a:avLst/>
          </a:prstGeom>
        </p:spPr>
        <p:txBody>
          <a:bodyPr vert="horz" lIns="91440" tIns="45720" rIns="91440" bIns="45720" rtlCol="0" anchor="b"/>
          <a:lstStyle>
            <a:lvl1pPr algn="r">
              <a:defRPr sz="1200"/>
            </a:lvl1pPr>
          </a:lstStyle>
          <a:p>
            <a:fld id="{CD175131-4C0D-4D84-98E2-6175DCD3B92B}" type="slidenum">
              <a:rPr lang="ru-RU" smtClean="0"/>
              <a:t>‹#›</a:t>
            </a:fld>
            <a:endParaRPr lang="ru-RU" dirty="0"/>
          </a:p>
        </p:txBody>
      </p:sp>
    </p:spTree>
    <p:extLst>
      <p:ext uri="{BB962C8B-B14F-4D97-AF65-F5344CB8AC3E}">
        <p14:creationId xmlns:p14="http://schemas.microsoft.com/office/powerpoint/2010/main" val="35471760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4302125" cy="339725"/>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5622925" y="0"/>
            <a:ext cx="4303713" cy="339725"/>
          </a:xfrm>
          <a:prstGeom prst="rect">
            <a:avLst/>
          </a:prstGeom>
        </p:spPr>
        <p:txBody>
          <a:bodyPr vert="horz" lIns="91440" tIns="45720" rIns="91440" bIns="45720" rtlCol="0"/>
          <a:lstStyle>
            <a:lvl1pPr algn="r">
              <a:defRPr sz="1200"/>
            </a:lvl1pPr>
          </a:lstStyle>
          <a:p>
            <a:fld id="{4BF98954-B977-4C6C-8E1B-651B26971CBA}" type="datetimeFigureOut">
              <a:rPr lang="ru-RU" smtClean="0"/>
              <a:t>15.01.2024</a:t>
            </a:fld>
            <a:endParaRPr lang="ru-RU" dirty="0"/>
          </a:p>
        </p:txBody>
      </p:sp>
      <p:sp>
        <p:nvSpPr>
          <p:cNvPr id="4" name="Образ слайда 3"/>
          <p:cNvSpPr>
            <a:spLocks noGrp="1" noRot="1" noChangeAspect="1"/>
          </p:cNvSpPr>
          <p:nvPr>
            <p:ph type="sldImg" idx="2"/>
          </p:nvPr>
        </p:nvSpPr>
        <p:spPr>
          <a:xfrm>
            <a:off x="4081463" y="509588"/>
            <a:ext cx="1765300" cy="2549525"/>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992188" y="3228975"/>
            <a:ext cx="7943850" cy="3059113"/>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6456363"/>
            <a:ext cx="4302125" cy="339725"/>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5622925" y="6456363"/>
            <a:ext cx="4303713" cy="339725"/>
          </a:xfrm>
          <a:prstGeom prst="rect">
            <a:avLst/>
          </a:prstGeom>
        </p:spPr>
        <p:txBody>
          <a:bodyPr vert="horz" lIns="91440" tIns="45720" rIns="91440" bIns="45720" rtlCol="0" anchor="b"/>
          <a:lstStyle>
            <a:lvl1pPr algn="r">
              <a:defRPr sz="1200"/>
            </a:lvl1pPr>
          </a:lstStyle>
          <a:p>
            <a:fld id="{0D3D7FF0-32FB-4EDC-A74B-8509BE7A015F}" type="slidenum">
              <a:rPr lang="ru-RU" smtClean="0"/>
              <a:t>‹#›</a:t>
            </a:fld>
            <a:endParaRPr lang="ru-RU" dirty="0"/>
          </a:p>
        </p:txBody>
      </p:sp>
    </p:spTree>
    <p:extLst>
      <p:ext uri="{BB962C8B-B14F-4D97-AF65-F5344CB8AC3E}">
        <p14:creationId xmlns:p14="http://schemas.microsoft.com/office/powerpoint/2010/main" val="10962489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14350" y="3077283"/>
            <a:ext cx="5829300" cy="2123369"/>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9A88081-C3A6-40CA-B35D-4693FFDB4CC9}" type="datetimeFigureOut">
              <a:rPr lang="ru-RU" smtClean="0"/>
              <a:t>15.01.2024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6ECAE7DB-6FD6-41D2-843A-30616D9FF9C6}" type="slidenum">
              <a:rPr lang="ru-RU" smtClean="0"/>
              <a:t>‹#›</a:t>
            </a:fld>
            <a:endParaRPr lang="ru-RU" dirty="0"/>
          </a:p>
        </p:txBody>
      </p:sp>
    </p:spTree>
    <p:extLst>
      <p:ext uri="{BB962C8B-B14F-4D97-AF65-F5344CB8AC3E}">
        <p14:creationId xmlns:p14="http://schemas.microsoft.com/office/powerpoint/2010/main" val="3062594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9A88081-C3A6-40CA-B35D-4693FFDB4CC9}" type="datetimeFigureOut">
              <a:rPr lang="ru-RU" smtClean="0"/>
              <a:t>15.01.2024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6ECAE7DB-6FD6-41D2-843A-30616D9FF9C6}" type="slidenum">
              <a:rPr lang="ru-RU" smtClean="0"/>
              <a:t>‹#›</a:t>
            </a:fld>
            <a:endParaRPr lang="ru-RU" dirty="0"/>
          </a:p>
        </p:txBody>
      </p:sp>
    </p:spTree>
    <p:extLst>
      <p:ext uri="{BB962C8B-B14F-4D97-AF65-F5344CB8AC3E}">
        <p14:creationId xmlns:p14="http://schemas.microsoft.com/office/powerpoint/2010/main" val="16104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3729037" y="573264"/>
            <a:ext cx="1157288" cy="1220822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257176" y="573264"/>
            <a:ext cx="3357563" cy="1220822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9A88081-C3A6-40CA-B35D-4693FFDB4CC9}" type="datetimeFigureOut">
              <a:rPr lang="ru-RU" smtClean="0"/>
              <a:t>15.01.2024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6ECAE7DB-6FD6-41D2-843A-30616D9FF9C6}" type="slidenum">
              <a:rPr lang="ru-RU" smtClean="0"/>
              <a:t>‹#›</a:t>
            </a:fld>
            <a:endParaRPr lang="ru-RU" dirty="0"/>
          </a:p>
        </p:txBody>
      </p:sp>
    </p:spTree>
    <p:extLst>
      <p:ext uri="{BB962C8B-B14F-4D97-AF65-F5344CB8AC3E}">
        <p14:creationId xmlns:p14="http://schemas.microsoft.com/office/powerpoint/2010/main" val="2407700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9A88081-C3A6-40CA-B35D-4693FFDB4CC9}" type="datetimeFigureOut">
              <a:rPr lang="ru-RU" smtClean="0"/>
              <a:t>15.01.2024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6ECAE7DB-6FD6-41D2-843A-30616D9FF9C6}" type="slidenum">
              <a:rPr lang="ru-RU" smtClean="0"/>
              <a:t>‹#›</a:t>
            </a:fld>
            <a:endParaRPr lang="ru-RU" dirty="0"/>
          </a:p>
        </p:txBody>
      </p:sp>
    </p:spTree>
    <p:extLst>
      <p:ext uri="{BB962C8B-B14F-4D97-AF65-F5344CB8AC3E}">
        <p14:creationId xmlns:p14="http://schemas.microsoft.com/office/powerpoint/2010/main" val="1174588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1735" y="6365524"/>
            <a:ext cx="5829300" cy="1967442"/>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541735" y="4198588"/>
            <a:ext cx="5829300" cy="21669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9A88081-C3A6-40CA-B35D-4693FFDB4CC9}" type="datetimeFigureOut">
              <a:rPr lang="ru-RU" smtClean="0"/>
              <a:t>15.01.2024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6ECAE7DB-6FD6-41D2-843A-30616D9FF9C6}" type="slidenum">
              <a:rPr lang="ru-RU" smtClean="0"/>
              <a:t>‹#›</a:t>
            </a:fld>
            <a:endParaRPr lang="ru-RU" dirty="0"/>
          </a:p>
        </p:txBody>
      </p:sp>
    </p:spTree>
    <p:extLst>
      <p:ext uri="{BB962C8B-B14F-4D97-AF65-F5344CB8AC3E}">
        <p14:creationId xmlns:p14="http://schemas.microsoft.com/office/powerpoint/2010/main" val="2789745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257176" y="3338691"/>
            <a:ext cx="2257425" cy="94428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2628901" y="3338691"/>
            <a:ext cx="2257425" cy="94428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9A88081-C3A6-40CA-B35D-4693FFDB4CC9}" type="datetimeFigureOut">
              <a:rPr lang="ru-RU" smtClean="0"/>
              <a:t>15.01.2024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6ECAE7DB-6FD6-41D2-843A-30616D9FF9C6}" type="slidenum">
              <a:rPr lang="ru-RU" smtClean="0"/>
              <a:t>‹#›</a:t>
            </a:fld>
            <a:endParaRPr lang="ru-RU" dirty="0"/>
          </a:p>
        </p:txBody>
      </p:sp>
    </p:spTree>
    <p:extLst>
      <p:ext uri="{BB962C8B-B14F-4D97-AF65-F5344CB8AC3E}">
        <p14:creationId xmlns:p14="http://schemas.microsoft.com/office/powerpoint/2010/main" val="4022242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96699"/>
            <a:ext cx="6172200" cy="1651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342901" y="2217385"/>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342901"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3483770" y="2217385"/>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3483770"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9A88081-C3A6-40CA-B35D-4693FFDB4CC9}" type="datetimeFigureOut">
              <a:rPr lang="ru-RU" smtClean="0"/>
              <a:t>15.01.2024</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6ECAE7DB-6FD6-41D2-843A-30616D9FF9C6}" type="slidenum">
              <a:rPr lang="ru-RU" smtClean="0"/>
              <a:t>‹#›</a:t>
            </a:fld>
            <a:endParaRPr lang="ru-RU" dirty="0"/>
          </a:p>
        </p:txBody>
      </p:sp>
    </p:spTree>
    <p:extLst>
      <p:ext uri="{BB962C8B-B14F-4D97-AF65-F5344CB8AC3E}">
        <p14:creationId xmlns:p14="http://schemas.microsoft.com/office/powerpoint/2010/main" val="1303920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9A88081-C3A6-40CA-B35D-4693FFDB4CC9}" type="datetimeFigureOut">
              <a:rPr lang="ru-RU" smtClean="0"/>
              <a:t>15.01.2024</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6ECAE7DB-6FD6-41D2-843A-30616D9FF9C6}" type="slidenum">
              <a:rPr lang="ru-RU" smtClean="0"/>
              <a:t>‹#›</a:t>
            </a:fld>
            <a:endParaRPr lang="ru-RU" dirty="0"/>
          </a:p>
        </p:txBody>
      </p:sp>
    </p:spTree>
    <p:extLst>
      <p:ext uri="{BB962C8B-B14F-4D97-AF65-F5344CB8AC3E}">
        <p14:creationId xmlns:p14="http://schemas.microsoft.com/office/powerpoint/2010/main" val="585195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9A88081-C3A6-40CA-B35D-4693FFDB4CC9}" type="datetimeFigureOut">
              <a:rPr lang="ru-RU" smtClean="0"/>
              <a:t>15.01.2024</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6ECAE7DB-6FD6-41D2-843A-30616D9FF9C6}" type="slidenum">
              <a:rPr lang="ru-RU" smtClean="0"/>
              <a:t>‹#›</a:t>
            </a:fld>
            <a:endParaRPr lang="ru-RU" dirty="0"/>
          </a:p>
        </p:txBody>
      </p:sp>
    </p:spTree>
    <p:extLst>
      <p:ext uri="{BB962C8B-B14F-4D97-AF65-F5344CB8AC3E}">
        <p14:creationId xmlns:p14="http://schemas.microsoft.com/office/powerpoint/2010/main" val="2188335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1" y="394405"/>
            <a:ext cx="2256235" cy="1678517"/>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2681288" y="394408"/>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342901" y="2072924"/>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9A88081-C3A6-40CA-B35D-4693FFDB4CC9}" type="datetimeFigureOut">
              <a:rPr lang="ru-RU" smtClean="0"/>
              <a:t>15.01.2024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6ECAE7DB-6FD6-41D2-843A-30616D9FF9C6}" type="slidenum">
              <a:rPr lang="ru-RU" smtClean="0"/>
              <a:t>‹#›</a:t>
            </a:fld>
            <a:endParaRPr lang="ru-RU" dirty="0"/>
          </a:p>
        </p:txBody>
      </p:sp>
    </p:spTree>
    <p:extLst>
      <p:ext uri="{BB962C8B-B14F-4D97-AF65-F5344CB8AC3E}">
        <p14:creationId xmlns:p14="http://schemas.microsoft.com/office/powerpoint/2010/main" val="3704268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4216" y="6934200"/>
            <a:ext cx="4114800" cy="818622"/>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344216" y="7752822"/>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9A88081-C3A6-40CA-B35D-4693FFDB4CC9}" type="datetimeFigureOut">
              <a:rPr lang="ru-RU" smtClean="0"/>
              <a:t>15.01.2024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6ECAE7DB-6FD6-41D2-843A-30616D9FF9C6}" type="slidenum">
              <a:rPr lang="ru-RU" smtClean="0"/>
              <a:t>‹#›</a:t>
            </a:fld>
            <a:endParaRPr lang="ru-RU" dirty="0"/>
          </a:p>
        </p:txBody>
      </p:sp>
    </p:spTree>
    <p:extLst>
      <p:ext uri="{BB962C8B-B14F-4D97-AF65-F5344CB8AC3E}">
        <p14:creationId xmlns:p14="http://schemas.microsoft.com/office/powerpoint/2010/main" val="3025206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342900" y="2311402"/>
            <a:ext cx="6172200" cy="6537502"/>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342900" y="9181397"/>
            <a:ext cx="1600200" cy="527403"/>
          </a:xfrm>
          <a:prstGeom prst="rect">
            <a:avLst/>
          </a:prstGeom>
        </p:spPr>
        <p:txBody>
          <a:bodyPr vert="horz" lIns="91440" tIns="45720" rIns="91440" bIns="45720" rtlCol="0" anchor="ctr"/>
          <a:lstStyle>
            <a:lvl1pPr algn="l">
              <a:defRPr sz="1200">
                <a:solidFill>
                  <a:schemeClr val="tx1">
                    <a:tint val="75000"/>
                  </a:schemeClr>
                </a:solidFill>
              </a:defRPr>
            </a:lvl1pPr>
          </a:lstStyle>
          <a:p>
            <a:fld id="{89A88081-C3A6-40CA-B35D-4693FFDB4CC9}" type="datetimeFigureOut">
              <a:rPr lang="ru-RU" smtClean="0"/>
              <a:t>15.01.2024</a:t>
            </a:fld>
            <a:endParaRPr lang="ru-RU" dirty="0"/>
          </a:p>
        </p:txBody>
      </p:sp>
      <p:sp>
        <p:nvSpPr>
          <p:cNvPr id="5" name="Нижний колонтитул 4"/>
          <p:cNvSpPr>
            <a:spLocks noGrp="1"/>
          </p:cNvSpPr>
          <p:nvPr>
            <p:ph type="ftr" sz="quarter" idx="3"/>
          </p:nvPr>
        </p:nvSpPr>
        <p:spPr>
          <a:xfrm>
            <a:off x="2343150" y="9181397"/>
            <a:ext cx="2171700" cy="52740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4914900" y="9181397"/>
            <a:ext cx="1600200" cy="527403"/>
          </a:xfrm>
          <a:prstGeom prst="rect">
            <a:avLst/>
          </a:prstGeom>
        </p:spPr>
        <p:txBody>
          <a:bodyPr vert="horz" lIns="91440" tIns="45720" rIns="91440" bIns="45720" rtlCol="0" anchor="ctr"/>
          <a:lstStyle>
            <a:lvl1pPr algn="r">
              <a:defRPr sz="1200">
                <a:solidFill>
                  <a:schemeClr val="tx1">
                    <a:tint val="75000"/>
                  </a:schemeClr>
                </a:solidFill>
              </a:defRPr>
            </a:lvl1pPr>
          </a:lstStyle>
          <a:p>
            <a:fld id="{6ECAE7DB-6FD6-41D2-843A-30616D9FF9C6}" type="slidenum">
              <a:rPr lang="ru-RU" smtClean="0"/>
              <a:t>‹#›</a:t>
            </a:fld>
            <a:endParaRPr lang="ru-RU" dirty="0"/>
          </a:p>
        </p:txBody>
      </p:sp>
    </p:spTree>
    <p:extLst>
      <p:ext uri="{BB962C8B-B14F-4D97-AF65-F5344CB8AC3E}">
        <p14:creationId xmlns:p14="http://schemas.microsoft.com/office/powerpoint/2010/main" val="4082434730"/>
      </p:ext>
    </p:extLst>
  </p:cSld>
  <p:clrMap bg1="lt1" tx1="dk1" bg2="lt2" tx2="dk2" accent1="accent1" accent2="accent2" accent3="accent3" accent4="accent4" accent5="accent5" accent6="accent6" hlink="hlink" folHlink="folHlink"/>
  <p:sldLayoutIdLst>
    <p:sldLayoutId id="2147484321" r:id="rId1"/>
    <p:sldLayoutId id="2147484322" r:id="rId2"/>
    <p:sldLayoutId id="2147484323" r:id="rId3"/>
    <p:sldLayoutId id="2147484324" r:id="rId4"/>
    <p:sldLayoutId id="2147484325" r:id="rId5"/>
    <p:sldLayoutId id="2147484326" r:id="rId6"/>
    <p:sldLayoutId id="2147484327" r:id="rId7"/>
    <p:sldLayoutId id="2147484328" r:id="rId8"/>
    <p:sldLayoutId id="2147484329" r:id="rId9"/>
    <p:sldLayoutId id="2147484330" r:id="rId10"/>
    <p:sldLayoutId id="21474843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Рисунок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34" y="81656"/>
            <a:ext cx="875020" cy="889549"/>
          </a:xfrm>
          <a:prstGeom prst="rect">
            <a:avLst/>
          </a:prstGeom>
        </p:spPr>
      </p:pic>
      <p:sp>
        <p:nvSpPr>
          <p:cNvPr id="21" name="Прямоугольник 20"/>
          <p:cNvSpPr/>
          <p:nvPr/>
        </p:nvSpPr>
        <p:spPr>
          <a:xfrm>
            <a:off x="1475114" y="56756"/>
            <a:ext cx="5198447" cy="57708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a:spAutoFit/>
          </a:bodyPr>
          <a:lstStyle/>
          <a:p>
            <a:pPr lvl="0" algn="ctr" fontAlgn="base">
              <a:spcBef>
                <a:spcPct val="0"/>
              </a:spcBef>
              <a:spcAft>
                <a:spcPct val="0"/>
              </a:spcAft>
            </a:pPr>
            <a:r>
              <a:rPr lang="kk-KZ" altLang="ru-RU" sz="1050" b="1" dirty="0">
                <a:latin typeface="Times New Roman" panose="02020603050405020304" pitchFamily="18" charset="0"/>
                <a:ea typeface="Times New Roman" pitchFamily="18" charset="0"/>
                <a:cs typeface="Times New Roman" panose="02020603050405020304" pitchFamily="18" charset="0"/>
              </a:rPr>
              <a:t>КГУ «РЕГИОНАЛЬНЫЙ ЦЕНТР ПСИХОЛОГИЧЕСКОЙ ПОДДЕРЖКИ </a:t>
            </a:r>
            <a:r>
              <a:rPr lang="kk-KZ" altLang="ru-RU" sz="1050" b="1" dirty="0" smtClean="0">
                <a:latin typeface="Times New Roman" panose="02020603050405020304" pitchFamily="18" charset="0"/>
                <a:ea typeface="Times New Roman" pitchFamily="18" charset="0"/>
                <a:cs typeface="Times New Roman" panose="02020603050405020304" pitchFamily="18" charset="0"/>
              </a:rPr>
              <a:t>И </a:t>
            </a:r>
            <a:r>
              <a:rPr lang="kk-KZ" altLang="ru-RU" sz="1050" b="1" dirty="0">
                <a:latin typeface="Times New Roman" panose="02020603050405020304" pitchFamily="18" charset="0"/>
                <a:ea typeface="Times New Roman" pitchFamily="18" charset="0"/>
                <a:cs typeface="Times New Roman" panose="02020603050405020304" pitchFamily="18" charset="0"/>
              </a:rPr>
              <a:t>ДОПОЛНИТЕЛЬНОГО ОБРАЗОВАНИЯ» УПРАВЛЕНИЯ </a:t>
            </a:r>
            <a:r>
              <a:rPr lang="kk-KZ" altLang="ru-RU" sz="1050" b="1" dirty="0" smtClean="0">
                <a:latin typeface="Times New Roman" panose="02020603050405020304" pitchFamily="18" charset="0"/>
                <a:ea typeface="Times New Roman" pitchFamily="18" charset="0"/>
                <a:cs typeface="Times New Roman" panose="02020603050405020304" pitchFamily="18" charset="0"/>
              </a:rPr>
              <a:t>ОБРАЗОВАНИЯ АКИМАТА КОСТАНАЙСКОЙ </a:t>
            </a:r>
            <a:r>
              <a:rPr lang="kk-KZ" altLang="ru-RU" sz="1050" b="1" dirty="0">
                <a:latin typeface="Times New Roman" panose="02020603050405020304" pitchFamily="18" charset="0"/>
                <a:ea typeface="Times New Roman" pitchFamily="18" charset="0"/>
                <a:cs typeface="Times New Roman" panose="02020603050405020304" pitchFamily="18" charset="0"/>
              </a:rPr>
              <a:t>ОБЛАСТИ</a:t>
            </a:r>
            <a:endParaRPr lang="ru-RU" altLang="ru-RU" sz="1050" dirty="0">
              <a:latin typeface="Times New Roman" panose="02020603050405020304" pitchFamily="18" charset="0"/>
              <a:cs typeface="Times New Roman" panose="02020603050405020304" pitchFamily="18" charset="0"/>
            </a:endParaRPr>
          </a:p>
        </p:txBody>
      </p:sp>
      <p:pic>
        <p:nvPicPr>
          <p:cNvPr id="22" name="Рисунок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74337" y="8265368"/>
            <a:ext cx="2715932" cy="1525111"/>
          </a:xfrm>
          <a:prstGeom prst="rect">
            <a:avLst/>
          </a:prstGeom>
          <a:ln>
            <a:noFill/>
          </a:ln>
          <a:effectLst/>
        </p:spPr>
      </p:pic>
      <p:sp>
        <p:nvSpPr>
          <p:cNvPr id="10" name="AutoShape 11" descr="https://pbs.twimg.com/media/Cvj12NEWcAAyHWV.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p>
        </p:txBody>
      </p:sp>
      <p:sp>
        <p:nvSpPr>
          <p:cNvPr id="3" name="Прямоугольник 2"/>
          <p:cNvSpPr/>
          <p:nvPr/>
        </p:nvSpPr>
        <p:spPr>
          <a:xfrm>
            <a:off x="713790" y="848544"/>
            <a:ext cx="6044240" cy="1077218"/>
          </a:xfrm>
          <a:prstGeom prst="rect">
            <a:avLst/>
          </a:prstGeom>
          <a:noFill/>
        </p:spPr>
        <p:txBody>
          <a:bodyPr wrap="square">
            <a:spAutoFit/>
          </a:bodyPr>
          <a:lstStyle/>
          <a:p>
            <a:pPr lvl="0" algn="ctr"/>
            <a:r>
              <a:rPr lang="kk-KZ" sz="2400" b="1" dirty="0" smtClean="0">
                <a:ln w="1905">
                  <a:noFill/>
                </a:ln>
                <a:solidFill>
                  <a:srgbClr val="C00000"/>
                </a:solidFill>
                <a:effectLst>
                  <a:innerShdw blurRad="69850" dist="43180" dir="5400000">
                    <a:srgbClr val="000000">
                      <a:alpha val="65000"/>
                    </a:srgbClr>
                  </a:innerShdw>
                </a:effectLst>
                <a:latin typeface="Times New Roman" pitchFamily="18" charset="0"/>
                <a:cs typeface="Times New Roman" pitchFamily="18" charset="0"/>
              </a:rPr>
              <a:t>ПАМЯТКА </a:t>
            </a:r>
            <a:endParaRPr lang="ru-RU" sz="2400" b="1" dirty="0" smtClean="0">
              <a:ln w="1905">
                <a:noFill/>
              </a:ln>
              <a:solidFill>
                <a:srgbClr val="C00000"/>
              </a:solidFill>
              <a:effectLst>
                <a:innerShdw blurRad="69850" dist="43180" dir="5400000">
                  <a:srgbClr val="000000">
                    <a:alpha val="65000"/>
                  </a:srgbClr>
                </a:innerShdw>
              </a:effectLst>
              <a:latin typeface="Times New Roman" pitchFamily="18" charset="0"/>
              <a:cs typeface="Times New Roman" pitchFamily="18" charset="0"/>
            </a:endParaRPr>
          </a:p>
          <a:p>
            <a:pPr algn="ctr"/>
            <a:r>
              <a:rPr lang="ru-RU" sz="2400" b="1" dirty="0" smtClean="0">
                <a:ln w="1905">
                  <a:noFill/>
                </a:ln>
                <a:solidFill>
                  <a:srgbClr val="7030A0"/>
                </a:solidFill>
                <a:effectLst>
                  <a:innerShdw blurRad="69850" dist="43180" dir="5400000">
                    <a:srgbClr val="000000">
                      <a:alpha val="65000"/>
                    </a:srgbClr>
                  </a:innerShdw>
                </a:effectLst>
                <a:latin typeface="Times New Roman" pitchFamily="18" charset="0"/>
                <a:cs typeface="Times New Roman" pitchFamily="18" charset="0"/>
              </a:rPr>
              <a:t>«</a:t>
            </a:r>
            <a:r>
              <a:rPr lang="ru-RU" sz="2400" b="1" i="1" dirty="0">
                <a:ln w="1905">
                  <a:noFill/>
                </a:ln>
                <a:solidFill>
                  <a:srgbClr val="7030A0"/>
                </a:solidFill>
                <a:effectLst>
                  <a:innerShdw blurRad="69850" dist="43180" dir="5400000">
                    <a:srgbClr val="000000">
                      <a:alpha val="65000"/>
                    </a:srgbClr>
                  </a:innerShdw>
                </a:effectLst>
                <a:latin typeface="Times New Roman" pitchFamily="18" charset="0"/>
                <a:cs typeface="Times New Roman" pitchFamily="18" charset="0"/>
              </a:rPr>
              <a:t>Профилактика детской тревожности»</a:t>
            </a:r>
            <a:endParaRPr lang="ru-RU" sz="2400" b="1" i="1" dirty="0" smtClean="0">
              <a:ln w="1905">
                <a:noFill/>
              </a:ln>
              <a:solidFill>
                <a:srgbClr val="7030A0"/>
              </a:solidFill>
              <a:effectLst>
                <a:innerShdw blurRad="69850" dist="43180" dir="5400000">
                  <a:srgbClr val="000000">
                    <a:alpha val="65000"/>
                  </a:srgbClr>
                </a:innerShdw>
              </a:effectLst>
              <a:latin typeface="Times New Roman" pitchFamily="18" charset="0"/>
              <a:cs typeface="Times New Roman" pitchFamily="18" charset="0"/>
            </a:endParaRPr>
          </a:p>
          <a:p>
            <a:pPr lvl="0" algn="ctr"/>
            <a:r>
              <a:rPr lang="kk-KZ" sz="1600" b="1" i="1" dirty="0" smtClean="0">
                <a:ln w="1905">
                  <a:noFill/>
                </a:ln>
                <a:solidFill>
                  <a:srgbClr val="7030A0"/>
                </a:solidFill>
                <a:effectLst>
                  <a:innerShdw blurRad="69850" dist="43180" dir="5400000">
                    <a:srgbClr val="000000">
                      <a:alpha val="65000"/>
                    </a:srgbClr>
                  </a:innerShdw>
                </a:effectLst>
                <a:latin typeface="Times New Roman" pitchFamily="18" charset="0"/>
                <a:cs typeface="Times New Roman" pitchFamily="18" charset="0"/>
              </a:rPr>
              <a:t>(для родителей)</a:t>
            </a:r>
            <a:endParaRPr lang="ru-RU" sz="1600" b="1" i="1" dirty="0">
              <a:ln w="1905">
                <a:noFill/>
              </a:ln>
              <a:solidFill>
                <a:srgbClr val="7030A0"/>
              </a:soli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28" name="Прямоугольник с двумя скругленными противолежащими углами 27"/>
          <p:cNvSpPr/>
          <p:nvPr/>
        </p:nvSpPr>
        <p:spPr>
          <a:xfrm>
            <a:off x="203402" y="2167033"/>
            <a:ext cx="6470159" cy="1330698"/>
          </a:xfrm>
          <a:prstGeom prst="round2DiagRect">
            <a:avLst/>
          </a:prstGeom>
          <a:ln/>
        </p:spPr>
        <p:style>
          <a:lnRef idx="2">
            <a:schemeClr val="accent4"/>
          </a:lnRef>
          <a:fillRef idx="1">
            <a:schemeClr val="lt1"/>
          </a:fillRef>
          <a:effectRef idx="0">
            <a:schemeClr val="accent4"/>
          </a:effectRef>
          <a:fontRef idx="minor">
            <a:schemeClr val="dk1"/>
          </a:fontRef>
        </p:style>
        <p:txBody>
          <a:bodyPr rtlCol="0" anchor="ctr"/>
          <a:lstStyle/>
          <a:p>
            <a:pPr lvl="0" algn="just"/>
            <a:endParaRPr lang="ru-RU" i="1" dirty="0"/>
          </a:p>
        </p:txBody>
      </p:sp>
      <p:sp>
        <p:nvSpPr>
          <p:cNvPr id="29" name="Прямоугольник 28"/>
          <p:cNvSpPr/>
          <p:nvPr/>
        </p:nvSpPr>
        <p:spPr>
          <a:xfrm>
            <a:off x="6291508" y="2167034"/>
            <a:ext cx="155954" cy="133069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0" name="Прямоугольник с двумя скругленными противолежащими углами 29"/>
          <p:cNvSpPr/>
          <p:nvPr/>
        </p:nvSpPr>
        <p:spPr>
          <a:xfrm>
            <a:off x="203402" y="3800872"/>
            <a:ext cx="6470159" cy="1293242"/>
          </a:xfrm>
          <a:prstGeom prst="round2Diag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ru-RU" dirty="0"/>
          </a:p>
        </p:txBody>
      </p:sp>
      <p:sp>
        <p:nvSpPr>
          <p:cNvPr id="31" name="Прямоугольник 30"/>
          <p:cNvSpPr/>
          <p:nvPr/>
        </p:nvSpPr>
        <p:spPr>
          <a:xfrm>
            <a:off x="488698" y="3800872"/>
            <a:ext cx="155954" cy="12932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2" name="Прямоугольник с двумя скругленными противолежащими углами 31"/>
          <p:cNvSpPr/>
          <p:nvPr/>
        </p:nvSpPr>
        <p:spPr>
          <a:xfrm>
            <a:off x="203401" y="5313040"/>
            <a:ext cx="6470159" cy="1330698"/>
          </a:xfrm>
          <a:prstGeom prst="round2Diag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ru-RU" dirty="0"/>
          </a:p>
        </p:txBody>
      </p:sp>
      <p:sp>
        <p:nvSpPr>
          <p:cNvPr id="33" name="Прямоугольник 32"/>
          <p:cNvSpPr/>
          <p:nvPr/>
        </p:nvSpPr>
        <p:spPr>
          <a:xfrm>
            <a:off x="6291507" y="5313041"/>
            <a:ext cx="155954" cy="133069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4" name="Прямоугольник с двумя скругленными противолежащими углами 33"/>
          <p:cNvSpPr/>
          <p:nvPr/>
        </p:nvSpPr>
        <p:spPr>
          <a:xfrm>
            <a:off x="203402" y="6825208"/>
            <a:ext cx="6470159" cy="1293242"/>
          </a:xfrm>
          <a:prstGeom prst="round2DiagRect">
            <a:avLst/>
          </a:prstGeom>
          <a:ln/>
        </p:spPr>
        <p:style>
          <a:lnRef idx="2">
            <a:schemeClr val="accent4"/>
          </a:lnRef>
          <a:fillRef idx="1">
            <a:schemeClr val="lt1"/>
          </a:fillRef>
          <a:effectRef idx="0">
            <a:schemeClr val="accent4"/>
          </a:effectRef>
          <a:fontRef idx="minor">
            <a:schemeClr val="dk1"/>
          </a:fontRef>
        </p:style>
        <p:txBody>
          <a:bodyPr rtlCol="0" anchor="ctr"/>
          <a:lstStyle/>
          <a:p>
            <a:pPr lvl="0" algn="just"/>
            <a:endParaRPr lang="ru-RU" sz="1700" dirty="0"/>
          </a:p>
        </p:txBody>
      </p:sp>
      <p:sp>
        <p:nvSpPr>
          <p:cNvPr id="35" name="Прямоугольник 34"/>
          <p:cNvSpPr/>
          <p:nvPr/>
        </p:nvSpPr>
        <p:spPr>
          <a:xfrm>
            <a:off x="382398" y="6825208"/>
            <a:ext cx="155954" cy="12932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6" name="Прямоугольник 35"/>
          <p:cNvSpPr/>
          <p:nvPr/>
        </p:nvSpPr>
        <p:spPr>
          <a:xfrm>
            <a:off x="1848981" y="2132190"/>
            <a:ext cx="4450820" cy="1400383"/>
          </a:xfrm>
          <a:prstGeom prst="rect">
            <a:avLst/>
          </a:prstGeom>
        </p:spPr>
        <p:txBody>
          <a:bodyPr wrap="square">
            <a:spAutoFit/>
          </a:bodyPr>
          <a:lstStyle/>
          <a:p>
            <a:pPr lvl="0" algn="just"/>
            <a:r>
              <a:rPr lang="ru-RU" sz="1700" dirty="0"/>
              <a:t>Общаясь с ребенком, не подрывайте авторитет других значимых для него людей. </a:t>
            </a:r>
            <a:r>
              <a:rPr lang="ru-RU" sz="1700" i="1" dirty="0"/>
              <a:t>(Нельзя говорить ребенку: «Ваш учитель ничего не понимает! Бабушку лучше слушай!»)</a:t>
            </a:r>
          </a:p>
        </p:txBody>
      </p:sp>
      <p:sp>
        <p:nvSpPr>
          <p:cNvPr id="37" name="Прямоугольник 36"/>
          <p:cNvSpPr/>
          <p:nvPr/>
        </p:nvSpPr>
        <p:spPr>
          <a:xfrm>
            <a:off x="654321" y="3878106"/>
            <a:ext cx="3206727" cy="1138773"/>
          </a:xfrm>
          <a:prstGeom prst="rect">
            <a:avLst/>
          </a:prstGeom>
        </p:spPr>
        <p:txBody>
          <a:bodyPr wrap="square">
            <a:spAutoFit/>
          </a:bodyPr>
          <a:lstStyle/>
          <a:p>
            <a:pPr lvl="0" algn="just"/>
            <a:r>
              <a:rPr lang="ru-RU" sz="1700" dirty="0"/>
              <a:t>Будьте последовательны в своих действиях, не запрещайте ребенку без всяких причин то, что вы разрешали раньше.</a:t>
            </a:r>
          </a:p>
        </p:txBody>
      </p:sp>
      <p:sp>
        <p:nvSpPr>
          <p:cNvPr id="38" name="Прямоугольник 37"/>
          <p:cNvSpPr/>
          <p:nvPr/>
        </p:nvSpPr>
        <p:spPr>
          <a:xfrm>
            <a:off x="317952" y="5278197"/>
            <a:ext cx="5983532" cy="1400383"/>
          </a:xfrm>
          <a:prstGeom prst="rect">
            <a:avLst/>
          </a:prstGeom>
        </p:spPr>
        <p:txBody>
          <a:bodyPr wrap="square">
            <a:spAutoFit/>
          </a:bodyPr>
          <a:lstStyle/>
          <a:p>
            <a:pPr lvl="0" algn="just"/>
            <a:r>
              <a:rPr lang="ru-RU" sz="1700" dirty="0"/>
              <a:t>Учитывайте возможности детей, не требуйте от них того, что они не могут выполнить. Если ребенку с трудом дается какой-либо учебный предмет, лучше лишний раз помогите ему и окажите поддержку, а при достижении даже малейших успехов не забудьте похвалить.</a:t>
            </a:r>
          </a:p>
        </p:txBody>
      </p:sp>
      <p:sp>
        <p:nvSpPr>
          <p:cNvPr id="39" name="Прямоугольник 38"/>
          <p:cNvSpPr/>
          <p:nvPr/>
        </p:nvSpPr>
        <p:spPr>
          <a:xfrm>
            <a:off x="2083442" y="6771637"/>
            <a:ext cx="4577007" cy="1400383"/>
          </a:xfrm>
          <a:prstGeom prst="rect">
            <a:avLst/>
          </a:prstGeom>
        </p:spPr>
        <p:txBody>
          <a:bodyPr wrap="square">
            <a:spAutoFit/>
          </a:bodyPr>
          <a:lstStyle/>
          <a:p>
            <a:pPr lvl="0" algn="just"/>
            <a:r>
              <a:rPr lang="ru-RU" sz="1700" dirty="0"/>
              <a:t>Если по каким-либо объективным причинам ребенку трудно учиться, выберите для него кружок по душе, чтобы занятия в нем приносили ему радость и он не чувствовал себя ущемленным.</a:t>
            </a:r>
          </a:p>
        </p:txBody>
      </p:sp>
      <p:pic>
        <p:nvPicPr>
          <p:cNvPr id="40" name="Picture 3" descr="C:\Users\TelefonDoveriya\Downloads\klipartz.com.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4652" y="2067948"/>
            <a:ext cx="1666418" cy="1464625"/>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descr="C:\Users\TelefonDoveriya\Downloads\klipartz.com (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103" y="7874362"/>
            <a:ext cx="4221089" cy="2310477"/>
          </a:xfrm>
          <a:prstGeom prst="rect">
            <a:avLst/>
          </a:prstGeom>
          <a:noFill/>
          <a:extLst>
            <a:ext uri="{909E8E84-426E-40DD-AFC4-6F175D3DCCD1}">
              <a14:hiddenFill xmlns:a14="http://schemas.microsoft.com/office/drawing/2010/main">
                <a:solidFill>
                  <a:srgbClr val="FFFFFF"/>
                </a:solidFill>
              </a14:hiddenFill>
            </a:ext>
          </a:extLst>
        </p:spPr>
      </p:pic>
      <p:sp>
        <p:nvSpPr>
          <p:cNvPr id="42" name="Прямоугольник 41"/>
          <p:cNvSpPr/>
          <p:nvPr/>
        </p:nvSpPr>
        <p:spPr>
          <a:xfrm>
            <a:off x="682442" y="8841432"/>
            <a:ext cx="2940776" cy="1000274"/>
          </a:xfrm>
          <a:prstGeom prst="rect">
            <a:avLst/>
          </a:prstGeom>
        </p:spPr>
        <p:txBody>
          <a:bodyPr wrap="square">
            <a:spAutoFit/>
          </a:bodyPr>
          <a:lstStyle/>
          <a:p>
            <a:pPr lvl="0" algn="just"/>
            <a:endParaRPr lang="ru-RU" sz="700" dirty="0"/>
          </a:p>
          <a:p>
            <a:pPr lvl="0" algn="just"/>
            <a:r>
              <a:rPr lang="ru-RU" sz="1700" dirty="0" smtClean="0"/>
              <a:t>Доверяйте </a:t>
            </a:r>
            <a:r>
              <a:rPr lang="ru-RU" sz="1700" dirty="0"/>
              <a:t>ребенку, будьте с ним честными и принимайте таким, какой он </a:t>
            </a:r>
            <a:r>
              <a:rPr lang="ru-RU" sz="1700" dirty="0" smtClean="0"/>
              <a:t>есть!</a:t>
            </a:r>
            <a:endParaRPr lang="ru-RU" sz="1700" dirty="0"/>
          </a:p>
        </p:txBody>
      </p:sp>
      <p:pic>
        <p:nvPicPr>
          <p:cNvPr id="43" name="Picture 5" descr="C:\Users\TelefonDoveriya\Downloads\klipartz.com (3).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92803" y="3287194"/>
            <a:ext cx="3157914" cy="219189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TelefonDoveriya\Downloads\klipartz.com (6).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9543" y="6851130"/>
            <a:ext cx="1750773" cy="1241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5547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Рисунок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847" y="112593"/>
            <a:ext cx="872314" cy="886798"/>
          </a:xfrm>
          <a:prstGeom prst="rect">
            <a:avLst/>
          </a:prstGeom>
        </p:spPr>
      </p:pic>
      <p:sp>
        <p:nvSpPr>
          <p:cNvPr id="21" name="Прямоугольник 20"/>
          <p:cNvSpPr/>
          <p:nvPr/>
        </p:nvSpPr>
        <p:spPr>
          <a:xfrm>
            <a:off x="1429424" y="134683"/>
            <a:ext cx="5154252" cy="57708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a:spAutoFit/>
          </a:bodyPr>
          <a:lstStyle/>
          <a:p>
            <a:pPr lvl="0" algn="ctr" fontAlgn="base">
              <a:spcBef>
                <a:spcPct val="0"/>
              </a:spcBef>
              <a:spcAft>
                <a:spcPct val="0"/>
              </a:spcAft>
            </a:pPr>
            <a:r>
              <a:rPr lang="kk-KZ" altLang="ru-RU" sz="1050" b="1" dirty="0" smtClean="0">
                <a:latin typeface="Times New Roman" panose="02020603050405020304" pitchFamily="18" charset="0"/>
                <a:ea typeface="Times New Roman" pitchFamily="18" charset="0"/>
                <a:cs typeface="Times New Roman" panose="02020603050405020304" pitchFamily="18" charset="0"/>
              </a:rPr>
              <a:t>ҚОСТАНАЙ </a:t>
            </a:r>
            <a:r>
              <a:rPr lang="kk-KZ" altLang="ru-RU" sz="1050" b="1" dirty="0">
                <a:latin typeface="Times New Roman" panose="02020603050405020304" pitchFamily="18" charset="0"/>
                <a:ea typeface="Times New Roman" pitchFamily="18" charset="0"/>
                <a:cs typeface="Times New Roman" panose="02020603050405020304" pitchFamily="18" charset="0"/>
              </a:rPr>
              <a:t>ОБЛЫСЫ ӘКІМДІГІ БІЛІМ БАСҚАРМАСЫНЫҢ «ПСИХОЛОГИЯЛЫҚ ҚОЛДАУ ЖӘНЕ ҚОСЫМША БІЛІМ БЕРУ ӨҢІРЛІК ОРТАЛЫҒЫ» КММ </a:t>
            </a:r>
          </a:p>
        </p:txBody>
      </p:sp>
      <p:sp>
        <p:nvSpPr>
          <p:cNvPr id="10" name="AutoShape 11" descr="https://pbs.twimg.com/media/Cvj12NEWcAAyHWV.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p>
        </p:txBody>
      </p:sp>
      <p:pic>
        <p:nvPicPr>
          <p:cNvPr id="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1048" y="8089702"/>
            <a:ext cx="3359984" cy="207864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572830" y="920552"/>
            <a:ext cx="6433393" cy="1077218"/>
          </a:xfrm>
          <a:prstGeom prst="rect">
            <a:avLst/>
          </a:prstGeom>
        </p:spPr>
        <p:txBody>
          <a:bodyPr wrap="square">
            <a:spAutoFit/>
          </a:bodyPr>
          <a:lstStyle/>
          <a:p>
            <a:pPr lvl="0" algn="ctr"/>
            <a:r>
              <a:rPr lang="kk-KZ" sz="2400" b="1" dirty="0" smtClean="0">
                <a:ln w="1905">
                  <a:noFill/>
                </a:ln>
                <a:solidFill>
                  <a:srgbClr val="C00000"/>
                </a:solidFill>
                <a:effectLst>
                  <a:innerShdw blurRad="69850" dist="43180" dir="5400000">
                    <a:srgbClr val="000000">
                      <a:alpha val="65000"/>
                    </a:srgbClr>
                  </a:innerShdw>
                </a:effectLst>
                <a:latin typeface="Times New Roman" pitchFamily="18" charset="0"/>
                <a:cs typeface="Times New Roman" pitchFamily="18" charset="0"/>
              </a:rPr>
              <a:t>ЖАДЫНАМА</a:t>
            </a:r>
            <a:endParaRPr lang="ru-RU" sz="2400" b="1" dirty="0" smtClean="0">
              <a:ln w="1905">
                <a:noFill/>
              </a:ln>
              <a:solidFill>
                <a:srgbClr val="C00000"/>
              </a:solidFill>
              <a:effectLst>
                <a:innerShdw blurRad="69850" dist="43180" dir="5400000">
                  <a:srgbClr val="000000">
                    <a:alpha val="65000"/>
                  </a:srgbClr>
                </a:innerShdw>
              </a:effectLst>
              <a:latin typeface="Times New Roman" pitchFamily="18" charset="0"/>
              <a:cs typeface="Times New Roman" pitchFamily="18" charset="0"/>
            </a:endParaRPr>
          </a:p>
          <a:p>
            <a:pPr algn="ctr"/>
            <a:r>
              <a:rPr lang="ru-RU" sz="2400" b="1" i="1" dirty="0" smtClean="0">
                <a:ln w="1905">
                  <a:noFill/>
                </a:ln>
                <a:solidFill>
                  <a:srgbClr val="7030A0"/>
                </a:solidFill>
                <a:effectLst>
                  <a:innerShdw blurRad="69850" dist="43180" dir="5400000">
                    <a:srgbClr val="000000">
                      <a:alpha val="65000"/>
                    </a:srgbClr>
                  </a:innerShdw>
                </a:effectLst>
                <a:latin typeface="Times New Roman" pitchFamily="18" charset="0"/>
                <a:cs typeface="Times New Roman" pitchFamily="18" charset="0"/>
              </a:rPr>
              <a:t>«Балалар мазасыздығын алдын алу»</a:t>
            </a:r>
          </a:p>
          <a:p>
            <a:pPr lvl="0" algn="ctr"/>
            <a:r>
              <a:rPr lang="kk-KZ" sz="1600" b="1" i="1" dirty="0" smtClean="0">
                <a:ln w="1905">
                  <a:noFill/>
                </a:ln>
                <a:solidFill>
                  <a:srgbClr val="7030A0"/>
                </a:solidFill>
                <a:effectLst>
                  <a:innerShdw blurRad="69850" dist="43180" dir="5400000">
                    <a:srgbClr val="000000">
                      <a:alpha val="65000"/>
                    </a:srgbClr>
                  </a:innerShdw>
                </a:effectLst>
                <a:latin typeface="Times New Roman" pitchFamily="18" charset="0"/>
                <a:cs typeface="Times New Roman" pitchFamily="18" charset="0"/>
              </a:rPr>
              <a:t>(ата-аналар үшін)</a:t>
            </a:r>
            <a:endParaRPr lang="ru-RU" sz="1600" b="1" i="1" dirty="0">
              <a:ln w="1905">
                <a:noFill/>
              </a:ln>
              <a:solidFill>
                <a:srgbClr val="7030A0"/>
              </a:soli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14" name="Прямоугольник с двумя скругленными противолежащими углами 13"/>
          <p:cNvSpPr/>
          <p:nvPr/>
        </p:nvSpPr>
        <p:spPr>
          <a:xfrm>
            <a:off x="203402" y="2167033"/>
            <a:ext cx="6470159" cy="1330698"/>
          </a:xfrm>
          <a:prstGeom prst="round2DiagRect">
            <a:avLst/>
          </a:prstGeom>
          <a:ln/>
        </p:spPr>
        <p:style>
          <a:lnRef idx="2">
            <a:schemeClr val="accent4"/>
          </a:lnRef>
          <a:fillRef idx="1">
            <a:schemeClr val="lt1"/>
          </a:fillRef>
          <a:effectRef idx="0">
            <a:schemeClr val="accent4"/>
          </a:effectRef>
          <a:fontRef idx="minor">
            <a:schemeClr val="dk1"/>
          </a:fontRef>
        </p:style>
        <p:txBody>
          <a:bodyPr rtlCol="0" anchor="ctr"/>
          <a:lstStyle/>
          <a:p>
            <a:pPr lvl="0" algn="just"/>
            <a:endParaRPr lang="ru-RU" i="1" dirty="0"/>
          </a:p>
        </p:txBody>
      </p:sp>
      <p:sp>
        <p:nvSpPr>
          <p:cNvPr id="15" name="Прямоугольник 14"/>
          <p:cNvSpPr/>
          <p:nvPr/>
        </p:nvSpPr>
        <p:spPr>
          <a:xfrm>
            <a:off x="6291508" y="2167034"/>
            <a:ext cx="155954" cy="133069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6" name="Прямоугольник с двумя скругленными противолежащими углами 15"/>
          <p:cNvSpPr/>
          <p:nvPr/>
        </p:nvSpPr>
        <p:spPr>
          <a:xfrm>
            <a:off x="203402" y="3800872"/>
            <a:ext cx="6470159" cy="1293242"/>
          </a:xfrm>
          <a:prstGeom prst="round2Diag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ru-RU" dirty="0"/>
          </a:p>
        </p:txBody>
      </p:sp>
      <p:sp>
        <p:nvSpPr>
          <p:cNvPr id="17" name="Прямоугольник 16"/>
          <p:cNvSpPr/>
          <p:nvPr/>
        </p:nvSpPr>
        <p:spPr>
          <a:xfrm>
            <a:off x="488698" y="3800872"/>
            <a:ext cx="155954" cy="12932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8" name="Прямоугольник с двумя скругленными противолежащими углами 17"/>
          <p:cNvSpPr/>
          <p:nvPr/>
        </p:nvSpPr>
        <p:spPr>
          <a:xfrm>
            <a:off x="203401" y="5313040"/>
            <a:ext cx="6470159" cy="1330698"/>
          </a:xfrm>
          <a:prstGeom prst="round2Diag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ru-RU" dirty="0"/>
          </a:p>
        </p:txBody>
      </p:sp>
      <p:sp>
        <p:nvSpPr>
          <p:cNvPr id="20" name="Прямоугольник 19"/>
          <p:cNvSpPr/>
          <p:nvPr/>
        </p:nvSpPr>
        <p:spPr>
          <a:xfrm>
            <a:off x="6291507" y="5313041"/>
            <a:ext cx="155954" cy="133069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2" name="Прямоугольник с двумя скругленными противолежащими углами 21"/>
          <p:cNvSpPr/>
          <p:nvPr/>
        </p:nvSpPr>
        <p:spPr>
          <a:xfrm>
            <a:off x="203402" y="6825208"/>
            <a:ext cx="6470159" cy="1293242"/>
          </a:xfrm>
          <a:prstGeom prst="round2DiagRect">
            <a:avLst/>
          </a:prstGeom>
          <a:ln/>
        </p:spPr>
        <p:style>
          <a:lnRef idx="2">
            <a:schemeClr val="accent4"/>
          </a:lnRef>
          <a:fillRef idx="1">
            <a:schemeClr val="lt1"/>
          </a:fillRef>
          <a:effectRef idx="0">
            <a:schemeClr val="accent4"/>
          </a:effectRef>
          <a:fontRef idx="minor">
            <a:schemeClr val="dk1"/>
          </a:fontRef>
        </p:style>
        <p:txBody>
          <a:bodyPr rtlCol="0" anchor="ctr"/>
          <a:lstStyle/>
          <a:p>
            <a:pPr lvl="0" algn="just"/>
            <a:endParaRPr lang="ru-RU" sz="1700" dirty="0"/>
          </a:p>
        </p:txBody>
      </p:sp>
      <p:sp>
        <p:nvSpPr>
          <p:cNvPr id="23" name="Прямоугольник 22"/>
          <p:cNvSpPr/>
          <p:nvPr/>
        </p:nvSpPr>
        <p:spPr>
          <a:xfrm>
            <a:off x="488698" y="6825208"/>
            <a:ext cx="155954" cy="12932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 name="Прямоугольник 10"/>
          <p:cNvSpPr/>
          <p:nvPr/>
        </p:nvSpPr>
        <p:spPr>
          <a:xfrm>
            <a:off x="1898762" y="2123571"/>
            <a:ext cx="4310961" cy="1400383"/>
          </a:xfrm>
          <a:prstGeom prst="rect">
            <a:avLst/>
          </a:prstGeom>
        </p:spPr>
        <p:txBody>
          <a:bodyPr wrap="square">
            <a:spAutoFit/>
          </a:bodyPr>
          <a:lstStyle/>
          <a:p>
            <a:pPr lvl="0" algn="just"/>
            <a:r>
              <a:rPr lang="ru-RU" sz="1700" dirty="0"/>
              <a:t>Баламен қарым-қатынас жасағанда, ол үшін басқа маңызды адамдардың беделіне нұқсан келтірмеңіз. (Балаңызға: </a:t>
            </a:r>
            <a:r>
              <a:rPr lang="ru-RU" sz="1700" dirty="0" smtClean="0"/>
              <a:t>«Мұғалім </a:t>
            </a:r>
            <a:r>
              <a:rPr lang="ru-RU" sz="1700" dirty="0"/>
              <a:t>ештеңе түсінбейді! </a:t>
            </a:r>
            <a:r>
              <a:rPr lang="ru-RU" sz="1700" dirty="0" smtClean="0"/>
              <a:t>Одан да </a:t>
            </a:r>
            <a:r>
              <a:rPr lang="kk-KZ" sz="1700" dirty="0" smtClean="0"/>
              <a:t>әжеңді </a:t>
            </a:r>
            <a:r>
              <a:rPr lang="ru-RU" sz="1700" dirty="0" smtClean="0"/>
              <a:t>тыңда!» деп айтпаңыз)</a:t>
            </a:r>
            <a:endParaRPr lang="ru-RU" sz="1700" i="1" dirty="0"/>
          </a:p>
        </p:txBody>
      </p:sp>
      <p:sp>
        <p:nvSpPr>
          <p:cNvPr id="13" name="Прямоугольник 12"/>
          <p:cNvSpPr/>
          <p:nvPr/>
        </p:nvSpPr>
        <p:spPr>
          <a:xfrm>
            <a:off x="654321" y="3878106"/>
            <a:ext cx="3206727" cy="1138773"/>
          </a:xfrm>
          <a:prstGeom prst="rect">
            <a:avLst/>
          </a:prstGeom>
        </p:spPr>
        <p:txBody>
          <a:bodyPr wrap="square">
            <a:spAutoFit/>
          </a:bodyPr>
          <a:lstStyle/>
          <a:p>
            <a:pPr lvl="0" algn="just"/>
            <a:r>
              <a:rPr lang="ru-RU" sz="1700" dirty="0"/>
              <a:t>Өз іс-әрекеттеріңізде дәйекті болыңыз, балаңызға бұрын рұқсат берген нәрселерге еш себепсіз тыйым салмаңыз.</a:t>
            </a:r>
          </a:p>
        </p:txBody>
      </p:sp>
      <p:sp>
        <p:nvSpPr>
          <p:cNvPr id="26" name="Прямоугольник 25"/>
          <p:cNvSpPr/>
          <p:nvPr/>
        </p:nvSpPr>
        <p:spPr>
          <a:xfrm>
            <a:off x="317952" y="5278197"/>
            <a:ext cx="5983532" cy="1400383"/>
          </a:xfrm>
          <a:prstGeom prst="rect">
            <a:avLst/>
          </a:prstGeom>
        </p:spPr>
        <p:txBody>
          <a:bodyPr wrap="square">
            <a:spAutoFit/>
          </a:bodyPr>
          <a:lstStyle/>
          <a:p>
            <a:pPr lvl="0" algn="just"/>
            <a:r>
              <a:rPr lang="ru-RU" sz="1700" dirty="0"/>
              <a:t>Балалардың мүмкіндіктерін ескеріңіз, олардан орындай алмайтын нәрсені талап етпеңіз. Егер балаға қандай да бір оқу пәні әрең берілсе, оған тағы бір рет көмектесіп, қолдау көрсеткеніңіз жөн, тіпті кішкене жетістіктерге жеткенде де мақтауды ұмытпаңыз.</a:t>
            </a:r>
          </a:p>
        </p:txBody>
      </p:sp>
      <p:sp>
        <p:nvSpPr>
          <p:cNvPr id="28" name="Прямоугольник 27"/>
          <p:cNvSpPr/>
          <p:nvPr/>
        </p:nvSpPr>
        <p:spPr>
          <a:xfrm>
            <a:off x="2083442" y="6771637"/>
            <a:ext cx="4577007" cy="1138773"/>
          </a:xfrm>
          <a:prstGeom prst="rect">
            <a:avLst/>
          </a:prstGeom>
        </p:spPr>
        <p:txBody>
          <a:bodyPr wrap="square">
            <a:spAutoFit/>
          </a:bodyPr>
          <a:lstStyle/>
          <a:p>
            <a:pPr lvl="0" algn="just"/>
            <a:r>
              <a:rPr lang="ru-RU" sz="1700" dirty="0"/>
              <a:t>Егер қандай да бір объективті себептермен балаға </a:t>
            </a:r>
            <a:r>
              <a:rPr lang="ru-RU" sz="1700" dirty="0" smtClean="0"/>
              <a:t>білім алу қиын </a:t>
            </a:r>
            <a:r>
              <a:rPr lang="ru-RU" sz="1700" dirty="0"/>
              <a:t>болса, оған ұнайтын үйірмені таңдаңыз, сонда ондағы іс-шаралар оған қуаныш </a:t>
            </a:r>
            <a:r>
              <a:rPr lang="ru-RU" sz="1700" dirty="0" smtClean="0"/>
              <a:t>сыйлайды, </a:t>
            </a:r>
            <a:r>
              <a:rPr lang="ru-RU" sz="1700" dirty="0" err="1" smtClean="0"/>
              <a:t>және</a:t>
            </a:r>
            <a:r>
              <a:rPr lang="ru-RU" sz="1700" dirty="0" smtClean="0"/>
              <a:t> </a:t>
            </a:r>
            <a:r>
              <a:rPr lang="ru-RU" sz="1700" dirty="0" err="1" smtClean="0"/>
              <a:t>қысым</a:t>
            </a:r>
            <a:r>
              <a:rPr lang="ru-RU" sz="1700" dirty="0" smtClean="0"/>
              <a:t> </a:t>
            </a:r>
            <a:r>
              <a:rPr lang="ru-RU" sz="1700" smtClean="0"/>
              <a:t>сезбейді.</a:t>
            </a:r>
            <a:endParaRPr lang="ru-RU" sz="1700" dirty="0"/>
          </a:p>
        </p:txBody>
      </p:sp>
      <p:pic>
        <p:nvPicPr>
          <p:cNvPr id="1027" name="Picture 3" descr="C:\Users\TelefonDoveriya\Downloads\klipartz.com.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4652" y="2067948"/>
            <a:ext cx="1666418" cy="14646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TelefonDoveriya\Downloads\klipartz.com (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103" y="7874362"/>
            <a:ext cx="4221089" cy="2310477"/>
          </a:xfrm>
          <a:prstGeom prst="rect">
            <a:avLst/>
          </a:prstGeom>
          <a:noFill/>
          <a:extLst>
            <a:ext uri="{909E8E84-426E-40DD-AFC4-6F175D3DCCD1}">
              <a14:hiddenFill xmlns:a14="http://schemas.microsoft.com/office/drawing/2010/main">
                <a:solidFill>
                  <a:srgbClr val="FFFFFF"/>
                </a:solidFill>
              </a14:hiddenFill>
            </a:ext>
          </a:extLst>
        </p:spPr>
      </p:pic>
      <p:sp>
        <p:nvSpPr>
          <p:cNvPr id="29" name="Прямоугольник 28"/>
          <p:cNvSpPr/>
          <p:nvPr/>
        </p:nvSpPr>
        <p:spPr>
          <a:xfrm>
            <a:off x="682442" y="8841432"/>
            <a:ext cx="2940776" cy="1000274"/>
          </a:xfrm>
          <a:prstGeom prst="rect">
            <a:avLst/>
          </a:prstGeom>
        </p:spPr>
        <p:txBody>
          <a:bodyPr wrap="square">
            <a:spAutoFit/>
          </a:bodyPr>
          <a:lstStyle/>
          <a:p>
            <a:pPr lvl="0" algn="just"/>
            <a:endParaRPr lang="ru-RU" sz="700" dirty="0"/>
          </a:p>
          <a:p>
            <a:pPr lvl="0" algn="just"/>
            <a:r>
              <a:rPr lang="ru-RU" sz="1700" dirty="0"/>
              <a:t>Балаға сеніңіз, онымен адал болыңыз және оны сол күйінде қабылдаңыз!</a:t>
            </a:r>
          </a:p>
        </p:txBody>
      </p:sp>
      <p:pic>
        <p:nvPicPr>
          <p:cNvPr id="1029" name="Picture 5" descr="C:\Users\TelefonDoveriya\Downloads\klipartz.com (3).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92803" y="3287194"/>
            <a:ext cx="3157914" cy="2191897"/>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C:\Users\TelefonDoveriya\Downloads\klipartz.com (6).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9543" y="6851130"/>
            <a:ext cx="1750773" cy="1241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8075358"/>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3931</TotalTime>
  <Words>312</Words>
  <Application>Microsoft Office PowerPoint</Application>
  <PresentationFormat>Лист A4 (210x297 мм)</PresentationFormat>
  <Paragraphs>20</Paragraphs>
  <Slides>2</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vt:i4>
      </vt:variant>
    </vt:vector>
  </HeadingPairs>
  <TitlesOfParts>
    <vt:vector size="6" baseType="lpstr">
      <vt:lpstr>Arial</vt:lpstr>
      <vt:lpstr>Calibri</vt:lpstr>
      <vt:lpstr>Times New Roman</vt:lpstr>
      <vt:lpstr>Тема Office</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381</cp:revision>
  <dcterms:created xsi:type="dcterms:W3CDTF">2019-10-21T11:18:40Z</dcterms:created>
  <dcterms:modified xsi:type="dcterms:W3CDTF">2024-01-15T04:05:22Z</dcterms:modified>
</cp:coreProperties>
</file>