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4"/>
  </p:notesMasterIdLst>
  <p:handoutMasterIdLst>
    <p:handoutMasterId r:id="rId5"/>
  </p:handoutMasterIdLst>
  <p:sldIdLst>
    <p:sldId id="258" r:id="rId2"/>
    <p:sldId id="284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E6"/>
    <a:srgbClr val="0B2B93"/>
    <a:srgbClr val="2857EE"/>
    <a:srgbClr val="E24EC6"/>
    <a:srgbClr val="007E39"/>
    <a:srgbClr val="FF3399"/>
    <a:srgbClr val="23CBDD"/>
    <a:srgbClr val="009A46"/>
    <a:srgbClr val="FF99FF"/>
    <a:srgbClr val="EAE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>
      <p:cViewPr>
        <p:scale>
          <a:sx n="82" d="100"/>
          <a:sy n="82" d="100"/>
        </p:scale>
        <p:origin x="-3276" y="-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19565" y="1528429"/>
            <a:ext cx="9897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" y="-66659"/>
            <a:ext cx="1023828" cy="104082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68766" y="704528"/>
            <a:ext cx="6589465" cy="2062103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ПАМЯТКА </a:t>
            </a:r>
            <a:endParaRPr lang="kk-K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«Стили семейного воспитания»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egoe UI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(для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родителей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)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egoe UI" pitchFamily="34" charset="0"/>
            </a:endParaRPr>
          </a:p>
          <a:p>
            <a:pPr algn="ctr"/>
            <a:r>
              <a:rPr lang="ru-RU" b="1" dirty="0" smtClean="0">
                <a:solidFill>
                  <a:srgbClr val="E24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 </a:t>
            </a:r>
          </a:p>
          <a:p>
            <a:pPr algn="ctr"/>
            <a:endParaRPr lang="en-US" b="1" dirty="0">
              <a:solidFill>
                <a:srgbClr val="E24E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egoe U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4198" y="76121"/>
            <a:ext cx="54975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000" b="1" dirty="0">
              <a:latin typeface="Segoe Print" pitchFamily="2" charset="0"/>
              <a:ea typeface="Segoe UI Symbol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00" b="1" dirty="0">
              <a:latin typeface="Segoe Print" pitchFamily="2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8" y="8428664"/>
            <a:ext cx="2487772" cy="128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3411760" y="5095785"/>
            <a:ext cx="299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7" y="5244604"/>
            <a:ext cx="35283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Рекомендации 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для родителей, применяющих авторитарный стиль воспитания:</a:t>
            </a: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откажитесь от приказов, угроз и физического наказания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не предъявляйте ребенку завышенных требований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замените приказы и требования, просьбами и предложениями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учитывайте интересы и желания 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ребенка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3566" y="4228572"/>
            <a:ext cx="3308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Рекомендации 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для родителей, использующих либеральный стиль воспитания:</a:t>
            </a:r>
          </a:p>
          <a:p>
            <a:pPr algn="just"/>
            <a:r>
              <a:rPr lang="ru-RU" sz="1400" b="1" dirty="0">
                <a:latin typeface="Segoe Print" pitchFamily="2" charset="0"/>
              </a:rPr>
              <a:t> </a:t>
            </a:r>
            <a:r>
              <a:rPr lang="ru-RU" sz="1400" b="1" dirty="0" smtClean="0">
                <a:latin typeface="Segoe Print" pitchFamily="2" charset="0"/>
              </a:rPr>
              <a:t> </a:t>
            </a:r>
            <a:r>
              <a:rPr lang="ru-RU" sz="1400" b="1" dirty="0">
                <a:latin typeface="Segoe Print" pitchFamily="2" charset="0"/>
              </a:rPr>
              <a:t>уделяйте больше внимания воспитанию своих детей</a:t>
            </a:r>
            <a:r>
              <a:rPr lang="ru-RU" sz="1400" b="1" dirty="0" smtClean="0">
                <a:latin typeface="Segoe Print" pitchFamily="2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 </a:t>
            </a:r>
            <a:r>
              <a:rPr lang="ru-RU" sz="1400" b="1" dirty="0">
                <a:latin typeface="Segoe Print" pitchFamily="2" charset="0"/>
              </a:rPr>
              <a:t>интересуйтесь их проблемами и успехами</a:t>
            </a:r>
            <a:r>
              <a:rPr lang="ru-RU" sz="1400" b="1" dirty="0" smtClean="0">
                <a:latin typeface="Segoe Print" pitchFamily="2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</a:endParaRPr>
          </a:p>
          <a:p>
            <a:pPr algn="just"/>
            <a:r>
              <a:rPr lang="ru-RU" sz="1400" b="1" dirty="0">
                <a:latin typeface="Segoe Print" pitchFamily="2" charset="0"/>
              </a:rPr>
              <a:t> </a:t>
            </a:r>
            <a:r>
              <a:rPr lang="ru-RU" sz="1400" b="1" dirty="0" smtClean="0">
                <a:latin typeface="Segoe Print" pitchFamily="2" charset="0"/>
              </a:rPr>
              <a:t> оказывайте </a:t>
            </a:r>
            <a:r>
              <a:rPr lang="ru-RU" sz="1400" b="1" dirty="0">
                <a:latin typeface="Segoe Print" pitchFamily="2" charset="0"/>
              </a:rPr>
              <a:t>ребенку </a:t>
            </a:r>
            <a:r>
              <a:rPr lang="ru-RU" sz="1400" b="1" dirty="0" smtClean="0">
                <a:latin typeface="Segoe Print" pitchFamily="2" charset="0"/>
              </a:rPr>
              <a:t>помощь </a:t>
            </a:r>
            <a:r>
              <a:rPr lang="ru-RU" sz="1400" b="1" dirty="0">
                <a:latin typeface="Segoe Print" pitchFamily="2" charset="0"/>
              </a:rPr>
              <a:t>в преодолении трудностей и решении проблем</a:t>
            </a:r>
            <a:r>
              <a:rPr lang="ru-RU" sz="1400" b="1" dirty="0" smtClean="0">
                <a:latin typeface="Segoe Print" pitchFamily="2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 </a:t>
            </a:r>
            <a:r>
              <a:rPr lang="ru-RU" sz="1400" b="1" dirty="0">
                <a:latin typeface="Segoe Print" pitchFamily="2" charset="0"/>
              </a:rPr>
              <a:t>чаще контролируйте поведение ребенка</a:t>
            </a:r>
            <a:r>
              <a:rPr lang="ru-RU" sz="1400" b="1" dirty="0" smtClean="0">
                <a:latin typeface="Segoe Print" pitchFamily="2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 </a:t>
            </a:r>
            <a:r>
              <a:rPr lang="ru-RU" sz="1400" b="1" dirty="0">
                <a:latin typeface="Segoe Print" pitchFamily="2" charset="0"/>
              </a:rPr>
              <a:t>создайте в семье атмосферу любви, тепла и доверия.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48" y="1726122"/>
            <a:ext cx="4665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1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sz="1400" b="1" dirty="0">
                <a:latin typeface="Segoe Print" pitchFamily="2" charset="0"/>
              </a:rPr>
              <a:t>Уделяйте ребенку как можно больше времени. Всегда находите время, чтобы поговорить с ним о его проблемах и успехах.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2. </a:t>
            </a:r>
            <a:r>
              <a:rPr lang="ru-RU" sz="1400" b="1" dirty="0">
                <a:latin typeface="Segoe Print" pitchFamily="2" charset="0"/>
              </a:rPr>
              <a:t>Поддерживайте его во всех начинаниях.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3. </a:t>
            </a:r>
            <a:r>
              <a:rPr lang="ru-RU" sz="1400" b="1" dirty="0">
                <a:latin typeface="Segoe Print" pitchFamily="2" charset="0"/>
              </a:rPr>
              <a:t>Не предъявляйте ребенку завышенных требований.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4. </a:t>
            </a:r>
            <a:r>
              <a:rPr lang="ru-RU" sz="1400" b="1" dirty="0">
                <a:latin typeface="Segoe Print" pitchFamily="2" charset="0"/>
              </a:rPr>
              <a:t>Реже наказывайте ребенка и чаще хвалите и поощряйте.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5. </a:t>
            </a:r>
            <a:r>
              <a:rPr lang="ru-RU" sz="1400" b="1" dirty="0">
                <a:latin typeface="Segoe Print" pitchFamily="2" charset="0"/>
              </a:rPr>
              <a:t>Будьте для него примером для подражания.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4878364"/>
            <a:ext cx="192084" cy="2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85" y="2036376"/>
            <a:ext cx="2437409" cy="193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0" y="3597570"/>
            <a:ext cx="3002963" cy="18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7980968"/>
            <a:ext cx="2388158" cy="2057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5509467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" y="5862492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6199982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7041232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7689304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" y="7161804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" y="7761893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" y="6479304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19565" y="1528429"/>
            <a:ext cx="9897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" y="-66659"/>
            <a:ext cx="1023828" cy="104082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68766" y="704528"/>
            <a:ext cx="6589465" cy="2062103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ЖАДЫНАМА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«Отбасылық тәрбие стильдері»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egoe UI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(ата-аналар үшін)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egoe UI" pitchFamily="34" charset="0"/>
            </a:endParaRPr>
          </a:p>
          <a:p>
            <a:pPr algn="ctr"/>
            <a:r>
              <a:rPr lang="ru-RU" b="1" dirty="0" smtClean="0">
                <a:solidFill>
                  <a:srgbClr val="E24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egoe UI" pitchFamily="34" charset="0"/>
              </a:rPr>
              <a:t> </a:t>
            </a:r>
          </a:p>
          <a:p>
            <a:pPr algn="ctr"/>
            <a:endParaRPr lang="en-US" b="1" dirty="0">
              <a:solidFill>
                <a:srgbClr val="E24E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egoe U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2356" y="57611"/>
            <a:ext cx="54975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 </a:t>
            </a: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411760" y="5095785"/>
            <a:ext cx="299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7" y="5244604"/>
            <a:ext cx="35283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Авторитарлық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тәрбие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стилін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қолданатын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ата-аналарға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арналған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ұсынымдар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: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бұйрықтардан, қауіптерден және физикалық жазадан бас тартыңыз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;</a:t>
            </a:r>
          </a:p>
          <a:p>
            <a:pPr algn="just"/>
            <a:endParaRPr lang="ru-RU" sz="1400" b="1" dirty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балаңызға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артық талап қоймаңыз; </a:t>
            </a:r>
            <a:endParaRPr lang="ru-RU" sz="1400" b="1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тапсырыстар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мен талаптарды</a:t>
            </a:r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өтініштер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мен ұсыныстарды ауыстырыңыз; </a:t>
            </a:r>
            <a:endParaRPr lang="ru-RU" sz="1400" b="1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баланың қызығушылықтары мен тілектерін ескеріңіз.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36" y="1865295"/>
            <a:ext cx="2458742" cy="19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3566" y="4228572"/>
            <a:ext cx="3308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Тәрбиенің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либералдық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стилін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пайдаланатын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ата-аналарға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арналған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Segoe Print" pitchFamily="2" charset="0"/>
              </a:rPr>
              <a:t>ұсынымдар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:</a:t>
            </a:r>
            <a:r>
              <a:rPr lang="ru-RU" sz="1400" b="1" dirty="0" smtClean="0">
                <a:latin typeface="Segoe Print" pitchFamily="2" charset="0"/>
              </a:rPr>
              <a:t>  </a:t>
            </a:r>
            <a:r>
              <a:rPr lang="ru-RU" sz="1400" b="1" dirty="0" smtClean="0">
                <a:latin typeface="Segoe Print" pitchFamily="2" charset="0"/>
              </a:rPr>
              <a:t>балаларыңызды тәрбиелеуге көбірек көңіл бөліңіз; </a:t>
            </a:r>
          </a:p>
          <a:p>
            <a:pPr algn="just"/>
            <a:endParaRPr lang="ru-RU" sz="1400" b="1" dirty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олардың проблемалары мен жетістіктеріне қызығушылық танытыңыз; </a:t>
            </a:r>
          </a:p>
          <a:p>
            <a:pPr algn="just"/>
            <a:endParaRPr lang="ru-RU" sz="1400" b="1" dirty="0" smtClean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балаңызға қиындықтарды жеңуге және мәселелерді шешуге көмектесіңіз; </a:t>
            </a:r>
          </a:p>
          <a:p>
            <a:pPr algn="just"/>
            <a:endParaRPr lang="ru-RU" sz="1400" b="1" dirty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баланың мінез-құлқын жиі бақылаңыз;</a:t>
            </a:r>
          </a:p>
          <a:p>
            <a:pPr algn="just"/>
            <a:endParaRPr lang="ru-RU" sz="1400" b="1" dirty="0" smtClean="0">
              <a:latin typeface="Segoe Print" pitchFamily="2" charset="0"/>
            </a:endParaRPr>
          </a:p>
          <a:p>
            <a:pPr algn="just"/>
            <a:r>
              <a:rPr lang="ru-RU" sz="1400" b="1" dirty="0" smtClean="0">
                <a:latin typeface="Segoe Print" pitchFamily="2" charset="0"/>
              </a:rPr>
              <a:t>  отбасында махаббат, жылу және сенім атмосферасын жасаңыз.</a:t>
            </a:r>
            <a:endParaRPr lang="ru-RU" sz="1400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48" y="1726122"/>
            <a:ext cx="4665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1. </a:t>
            </a:r>
            <a:r>
              <a:rPr lang="ru-RU" sz="1400" b="1" dirty="0" smtClean="0">
                <a:latin typeface="Segoe Print" pitchFamily="2" charset="0"/>
              </a:rPr>
              <a:t>Балаңызға </a:t>
            </a:r>
            <a:r>
              <a:rPr lang="ru-RU" sz="1400" b="1" dirty="0">
                <a:latin typeface="Segoe Print" pitchFamily="2" charset="0"/>
              </a:rPr>
              <a:t>мүмкіндігінше көп уақыт </a:t>
            </a:r>
            <a:r>
              <a:rPr lang="ru-RU" sz="1400" b="1" dirty="0" smtClean="0">
                <a:latin typeface="Segoe Print" pitchFamily="2" charset="0"/>
              </a:rPr>
              <a:t>бөліңіз. Онымен </a:t>
            </a:r>
            <a:r>
              <a:rPr lang="ru-RU" sz="1400" b="1" dirty="0">
                <a:latin typeface="Segoe Print" pitchFamily="2" charset="0"/>
              </a:rPr>
              <a:t>оның проблемалары мен жетістіктері туралы сөйлесуге әрқашан уақыт бөліңіз</a:t>
            </a:r>
            <a:r>
              <a:rPr lang="ru-RU" sz="1400" b="1" dirty="0" smtClean="0">
                <a:latin typeface="Segoe Print" pitchFamily="2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2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sz="1400" b="1" dirty="0">
                <a:latin typeface="Segoe Print" pitchFamily="2" charset="0"/>
              </a:rPr>
              <a:t>Оны барлық істерде қолдаңыз</a:t>
            </a:r>
            <a:r>
              <a:rPr lang="ru-RU" sz="1400" b="1" dirty="0" smtClean="0">
                <a:latin typeface="Segoe Print" pitchFamily="2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sz="1400" b="1" dirty="0">
                <a:latin typeface="Segoe Print" pitchFamily="2" charset="0"/>
              </a:rPr>
              <a:t>Балаңызға артық талап қоймаңыз</a:t>
            </a:r>
            <a:r>
              <a:rPr lang="ru-RU" sz="1400" b="1" dirty="0" smtClean="0">
                <a:latin typeface="Segoe Print" pitchFamily="2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4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sz="1400" b="1" dirty="0">
                <a:latin typeface="Segoe Print" pitchFamily="2" charset="0"/>
              </a:rPr>
              <a:t>Баланы аз жазалаңыз және жиі мадақтаңыз </a:t>
            </a:r>
            <a:r>
              <a:rPr lang="ru-RU" sz="1400" b="1" dirty="0" err="1">
                <a:latin typeface="Segoe Print" pitchFamily="2" charset="0"/>
              </a:rPr>
              <a:t>және</a:t>
            </a:r>
            <a:r>
              <a:rPr lang="ru-RU" sz="1400" b="1" dirty="0">
                <a:latin typeface="Segoe Print" pitchFamily="2" charset="0"/>
              </a:rPr>
              <a:t> </a:t>
            </a:r>
            <a:r>
              <a:rPr lang="ru-RU" sz="1400" b="1" dirty="0" err="1" smtClean="0">
                <a:latin typeface="Segoe Print" pitchFamily="2" charset="0"/>
              </a:rPr>
              <a:t>көтермелеңіз</a:t>
            </a:r>
            <a:r>
              <a:rPr lang="ru-RU" sz="1400" b="1" dirty="0" smtClean="0">
                <a:latin typeface="Segoe Print" pitchFamily="2" charset="0"/>
              </a:rPr>
              <a:t>.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5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sz="1400" b="1" dirty="0">
                <a:latin typeface="Segoe Print" pitchFamily="2" charset="0"/>
              </a:rPr>
              <a:t>Оған үлгі болыңыз.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4878364"/>
            <a:ext cx="192084" cy="2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0" y="3597570"/>
            <a:ext cx="3002963" cy="18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8326633"/>
            <a:ext cx="1944216" cy="1675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5509467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" y="5862492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39" y="6314491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38" y="7177847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18" y="7871430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97" y="7174094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" y="7986252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97" y="6763635"/>
            <a:ext cx="19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1" y="8556593"/>
            <a:ext cx="2743996" cy="161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</TotalTime>
  <Words>344</Words>
  <Application>Microsoft Office PowerPoint</Application>
  <PresentationFormat>Лист A4 (210x297 мм)</PresentationFormat>
  <Paragraphs>60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506</cp:revision>
  <dcterms:created xsi:type="dcterms:W3CDTF">2019-10-21T11:18:40Z</dcterms:created>
  <dcterms:modified xsi:type="dcterms:W3CDTF">2024-01-30T06:04:49Z</dcterms:modified>
</cp:coreProperties>
</file>